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00" r:id="rId3"/>
    <p:sldMasterId id="2147483712" r:id="rId4"/>
  </p:sldMasterIdLst>
  <p:notesMasterIdLst>
    <p:notesMasterId r:id="rId26"/>
  </p:notesMasterIdLst>
  <p:sldIdLst>
    <p:sldId id="284" r:id="rId5"/>
    <p:sldId id="282" r:id="rId6"/>
    <p:sldId id="272" r:id="rId7"/>
    <p:sldId id="273" r:id="rId8"/>
    <p:sldId id="274" r:id="rId9"/>
    <p:sldId id="279" r:id="rId10"/>
    <p:sldId id="280" r:id="rId11"/>
    <p:sldId id="277" r:id="rId12"/>
    <p:sldId id="278" r:id="rId13"/>
    <p:sldId id="281" r:id="rId14"/>
    <p:sldId id="283" r:id="rId15"/>
    <p:sldId id="266" r:id="rId16"/>
    <p:sldId id="257" r:id="rId17"/>
    <p:sldId id="267" r:id="rId18"/>
    <p:sldId id="268" r:id="rId19"/>
    <p:sldId id="269" r:id="rId20"/>
    <p:sldId id="270" r:id="rId21"/>
    <p:sldId id="271" r:id="rId22"/>
    <p:sldId id="265"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97" autoAdjust="0"/>
  </p:normalViewPr>
  <p:slideViewPr>
    <p:cSldViewPr>
      <p:cViewPr varScale="1">
        <p:scale>
          <a:sx n="47" d="100"/>
          <a:sy n="47" d="100"/>
        </p:scale>
        <p:origin x="-20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D67AB-2C00-484A-BD82-8D43BD5E645E}"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37B98-2DDB-463B-948D-02D3A0259833}" type="slidenum">
              <a:rPr lang="en-US" smtClean="0"/>
              <a:t>‹#›</a:t>
            </a:fld>
            <a:endParaRPr lang="en-US"/>
          </a:p>
        </p:txBody>
      </p:sp>
    </p:spTree>
    <p:extLst>
      <p:ext uri="{BB962C8B-B14F-4D97-AF65-F5344CB8AC3E}">
        <p14:creationId xmlns:p14="http://schemas.microsoft.com/office/powerpoint/2010/main" val="110935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The</a:t>
            </a:r>
            <a:r>
              <a:rPr lang="en-US" sz="1200" baseline="0" dirty="0" smtClean="0">
                <a:effectLst/>
                <a:latin typeface="+mn-lt"/>
                <a:ea typeface="Calibri"/>
                <a:cs typeface="Times New Roman"/>
              </a:rPr>
              <a:t> U.S. delegation would like to thank </a:t>
            </a:r>
            <a:r>
              <a:rPr lang="en-US" sz="1200" dirty="0" smtClean="0">
                <a:effectLst/>
                <a:latin typeface="+mn-lt"/>
                <a:ea typeface="Calibri"/>
                <a:cs typeface="Times New Roman"/>
              </a:rPr>
              <a:t>Colombia for its leadership in developing and hosting this workshop.  </a:t>
            </a: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It demonstrates their unwavering commitment to shark conservation, following the successes for sharks at CoP16.</a:t>
            </a:r>
          </a:p>
          <a:p>
            <a:pPr marL="342900" marR="0" lvl="0" indent="-342900">
              <a:lnSpc>
                <a:spcPct val="115000"/>
              </a:lnSpc>
              <a:spcBef>
                <a:spcPts val="0"/>
              </a:spcBef>
              <a:spcAft>
                <a:spcPts val="1000"/>
              </a:spcAft>
              <a:buFont typeface="Symbol"/>
              <a:buChar char=""/>
            </a:pPr>
            <a:endParaRPr lang="en-US" sz="1200" dirty="0" smtClean="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mn-lt"/>
                <a:ea typeface="Calibri"/>
                <a:cs typeface="Times New Roman"/>
              </a:rPr>
              <a:t>I am Lisa </a:t>
            </a:r>
            <a:r>
              <a:rPr lang="en-US" sz="1200" dirty="0" err="1" smtClean="0">
                <a:effectLst/>
                <a:latin typeface="+mn-lt"/>
                <a:ea typeface="Calibri"/>
                <a:cs typeface="Times New Roman"/>
              </a:rPr>
              <a:t>Lierheimer</a:t>
            </a:r>
            <a:r>
              <a:rPr lang="en-US" sz="1200" dirty="0" smtClean="0">
                <a:effectLst/>
                <a:latin typeface="+mn-lt"/>
                <a:ea typeface="Calibri"/>
                <a:cs typeface="Times New Roman"/>
              </a:rPr>
              <a:t>, a policy specialist in the U.S. CITES Management Authority.</a:t>
            </a:r>
          </a:p>
          <a:p>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1</a:t>
            </a:fld>
            <a:endParaRPr lang="en-US"/>
          </a:p>
        </p:txBody>
      </p:sp>
    </p:spTree>
    <p:extLst>
      <p:ext uri="{BB962C8B-B14F-4D97-AF65-F5344CB8AC3E}">
        <p14:creationId xmlns:p14="http://schemas.microsoft.com/office/powerpoint/2010/main" val="44757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information is available on our FWS webpages</a:t>
            </a:r>
            <a:r>
              <a:rPr lang="en-US" baseline="0" dirty="0" smtClean="0"/>
              <a:t>.</a:t>
            </a:r>
          </a:p>
          <a:p>
            <a:r>
              <a:rPr lang="en-US" baseline="0" dirty="0" smtClean="0"/>
              <a:t>I would be happy to answer any questions you have about the U.S. CITES permit process.</a:t>
            </a:r>
          </a:p>
          <a:p>
            <a:r>
              <a:rPr lang="en-US" baseline="0" dirty="0" smtClean="0"/>
              <a:t>Now, I will turn it over to </a:t>
            </a:r>
            <a:r>
              <a:rPr lang="en-US" baseline="0" dirty="0" err="1" smtClean="0"/>
              <a:t>Tamesha</a:t>
            </a:r>
            <a:r>
              <a:rPr lang="en-US" baseline="0" dirty="0" smtClean="0"/>
              <a:t>, who will give you an overview of the Law Enforcement inspection process.</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10</a:t>
            </a:fld>
            <a:endParaRPr lang="en-US"/>
          </a:p>
        </p:txBody>
      </p:sp>
    </p:spTree>
    <p:extLst>
      <p:ext uri="{BB962C8B-B14F-4D97-AF65-F5344CB8AC3E}">
        <p14:creationId xmlns:p14="http://schemas.microsoft.com/office/powerpoint/2010/main" val="96238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3192" lvl="1" indent="0">
              <a:buNone/>
            </a:pPr>
            <a:r>
              <a:rPr lang="en-US" dirty="0" smtClean="0"/>
              <a:t>The Office of Law Enforcement is designated to determine admissibility for all wildlife specimens imported and exported to and from the United States </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11</a:t>
            </a:fld>
            <a:endParaRPr lang="en-US"/>
          </a:p>
        </p:txBody>
      </p:sp>
    </p:spTree>
    <p:extLst>
      <p:ext uri="{BB962C8B-B14F-4D97-AF65-F5344CB8AC3E}">
        <p14:creationId xmlns:p14="http://schemas.microsoft.com/office/powerpoint/2010/main" val="179858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U.S., the Fish</a:t>
            </a:r>
            <a:r>
              <a:rPr lang="en-US" baseline="0" dirty="0" smtClean="0"/>
              <a:t> and Wildlife Service is the designated CITES Authority.</a:t>
            </a:r>
          </a:p>
          <a:p>
            <a:pPr marL="171450" indent="-171450">
              <a:buFont typeface="Arial" panose="020B0604020202020204" pitchFamily="34" charset="0"/>
              <a:buChar char="•"/>
            </a:pPr>
            <a:r>
              <a:rPr lang="en-US" baseline="0" dirty="0" smtClean="0"/>
              <a:t>We are made up of the Management Authority that has two branches, Permits &amp; Wildlife Trade and Conservation</a:t>
            </a:r>
          </a:p>
          <a:p>
            <a:pPr marL="171450" indent="-171450">
              <a:buFont typeface="Arial" panose="020B0604020202020204" pitchFamily="34" charset="0"/>
              <a:buChar char="•"/>
            </a:pPr>
            <a:r>
              <a:rPr lang="en-US" baseline="0" dirty="0" smtClean="0"/>
              <a:t>And the Scientific Authority.</a:t>
            </a:r>
          </a:p>
          <a:p>
            <a:pPr marL="171450" indent="-171450">
              <a:buFont typeface="Arial" panose="020B0604020202020204" pitchFamily="34" charset="0"/>
              <a:buChar char="•"/>
            </a:pPr>
            <a:r>
              <a:rPr lang="en-US" baseline="0" dirty="0" smtClean="0"/>
              <a:t>Unlike other countries, Our Office of Law Enforcement, NOT customs, enforces CITES.</a:t>
            </a:r>
          </a:p>
          <a:p>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2</a:t>
            </a:fld>
            <a:endParaRPr lang="en-US"/>
          </a:p>
        </p:txBody>
      </p:sp>
    </p:spTree>
    <p:extLst>
      <p:ext uri="{BB962C8B-B14F-4D97-AF65-F5344CB8AC3E}">
        <p14:creationId xmlns:p14="http://schemas.microsoft.com/office/powerpoint/2010/main" val="35506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Here’s an overview of what we will be presenting</a:t>
            </a:r>
            <a:r>
              <a:rPr lang="en-US" baseline="0" dirty="0" smtClean="0"/>
              <a:t>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latin typeface="+mn-lt"/>
                <a:ea typeface="Calibri"/>
                <a:cs typeface="Times New Roman"/>
              </a:rPr>
              <a:t>I’ll be giving</a:t>
            </a:r>
            <a:r>
              <a:rPr lang="en-US" sz="1200" baseline="0" dirty="0" smtClean="0">
                <a:effectLst/>
                <a:latin typeface="+mn-lt"/>
                <a:ea typeface="Calibri"/>
                <a:cs typeface="Times New Roman"/>
              </a:rPr>
              <a:t> the first part of this presentation, covering U.S. Shark management and CITES permits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effectLst/>
                <a:latin typeface="+mn-lt"/>
                <a:ea typeface="Calibri"/>
                <a:cs typeface="Times New Roman"/>
              </a:rPr>
              <a:t>Then, I will turn it over to </a:t>
            </a:r>
            <a:r>
              <a:rPr lang="en-US" sz="1200" baseline="0" dirty="0" err="1" smtClean="0">
                <a:effectLst/>
                <a:latin typeface="+mn-lt"/>
                <a:ea typeface="Calibri"/>
                <a:cs typeface="Times New Roman"/>
              </a:rPr>
              <a:t>Tamesha</a:t>
            </a:r>
            <a:r>
              <a:rPr lang="en-US" sz="1200" baseline="0" dirty="0" smtClean="0">
                <a:effectLst/>
                <a:latin typeface="+mn-lt"/>
                <a:ea typeface="Calibri"/>
                <a:cs typeface="Times New Roman"/>
              </a:rPr>
              <a:t> </a:t>
            </a:r>
            <a:r>
              <a:rPr lang="en-US" sz="1200" baseline="0" dirty="0" err="1" smtClean="0">
                <a:effectLst/>
                <a:latin typeface="+mn-lt"/>
                <a:ea typeface="Calibri"/>
                <a:cs typeface="Times New Roman"/>
              </a:rPr>
              <a:t>Woulard</a:t>
            </a:r>
            <a:r>
              <a:rPr lang="en-US" sz="1200" baseline="0" dirty="0" smtClean="0">
                <a:effectLst/>
                <a:latin typeface="+mn-lt"/>
                <a:ea typeface="Calibri"/>
                <a:cs typeface="Times New Roman"/>
              </a:rPr>
              <a:t>, from the our Office of Law Enforcement, who will walk you through the U.S. Wildlife Inspection Process.</a:t>
            </a:r>
            <a:endParaRPr lang="en-US" sz="1200" dirty="0" smtClean="0">
              <a:effectLst/>
              <a:latin typeface="+mn-lt"/>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3</a:t>
            </a:fld>
            <a:endParaRPr lang="en-US"/>
          </a:p>
        </p:txBody>
      </p:sp>
    </p:spTree>
    <p:extLst>
      <p:ext uri="{BB962C8B-B14F-4D97-AF65-F5344CB8AC3E}">
        <p14:creationId xmlns:p14="http://schemas.microsoft.com/office/powerpoint/2010/main" val="200571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latin typeface="Arial" pitchFamily="34" charset="0"/>
              </a:rPr>
              <a:t>In the United States, our sister Agency, NOAA Fisheries has the</a:t>
            </a:r>
            <a:r>
              <a:rPr lang="en-US" altLang="en-US" baseline="0" dirty="0" smtClean="0">
                <a:latin typeface="Arial" pitchFamily="34" charset="0"/>
              </a:rPr>
              <a:t> </a:t>
            </a:r>
            <a:r>
              <a:rPr lang="en-US" altLang="en-US" dirty="0" smtClean="0">
                <a:latin typeface="Arial" pitchFamily="34" charset="0"/>
              </a:rPr>
              <a:t>authority to manage CITES-listed shark species, as well as other shark species, under various federal laws. </a:t>
            </a:r>
          </a:p>
          <a:p>
            <a:endParaRPr lang="en-US" altLang="en-US" dirty="0" smtClean="0">
              <a:latin typeface="Arial" pitchFamily="34" charset="0"/>
            </a:endParaRPr>
          </a:p>
          <a:p>
            <a:pPr>
              <a:buFont typeface="+mj-lt"/>
              <a:buNone/>
            </a:pPr>
            <a:r>
              <a:rPr lang="en-US" altLang="en-US" u="sng" dirty="0" smtClean="0">
                <a:latin typeface="Arial" pitchFamily="34" charset="0"/>
              </a:rPr>
              <a:t>Here is a brief overview of U.S. shark regulations</a:t>
            </a:r>
            <a:r>
              <a:rPr lang="en-US" altLang="en-US" dirty="0" smtClean="0">
                <a:latin typeface="Arial" pitchFamily="34" charset="0"/>
              </a:rPr>
              <a:t>:</a:t>
            </a:r>
          </a:p>
          <a:p>
            <a:pPr>
              <a:buFont typeface="+mj-lt"/>
              <a:buNone/>
            </a:pPr>
            <a:endParaRPr lang="en-US" altLang="en-US" dirty="0" smtClean="0">
              <a:latin typeface="Arial" pitchFamily="34" charset="0"/>
            </a:endParaRPr>
          </a:p>
          <a:p>
            <a:pPr marL="171450" indent="-171450">
              <a:buFont typeface="Arial" panose="020B0604020202020204" pitchFamily="34" charset="0"/>
              <a:buChar char="•"/>
            </a:pPr>
            <a:r>
              <a:rPr lang="en-US" altLang="en-US" dirty="0" smtClean="0">
                <a:latin typeface="Arial" pitchFamily="34" charset="0"/>
              </a:rPr>
              <a:t>Permits are required for U.S. fishermen and dealers.</a:t>
            </a:r>
            <a:r>
              <a:rPr lang="en-US" altLang="en-US" baseline="0" dirty="0" smtClean="0">
                <a:latin typeface="Arial" pitchFamily="34" charset="0"/>
              </a:rPr>
              <a:t>  </a:t>
            </a:r>
          </a:p>
          <a:p>
            <a:pPr marL="171450" indent="-171450">
              <a:buFont typeface="Arial" panose="020B0604020202020204" pitchFamily="34" charset="0"/>
              <a:buChar char="•"/>
            </a:pPr>
            <a:r>
              <a:rPr lang="en-US" altLang="en-US" baseline="0" dirty="0" smtClean="0">
                <a:latin typeface="Arial" pitchFamily="34" charset="0"/>
              </a:rPr>
              <a:t>Fi</a:t>
            </a:r>
            <a:r>
              <a:rPr lang="en-US" altLang="en-US" dirty="0" smtClean="0">
                <a:latin typeface="Arial" pitchFamily="34" charset="0"/>
              </a:rPr>
              <a:t>shermen in federal waters are subject to reporting requirements. </a:t>
            </a:r>
          </a:p>
          <a:p>
            <a:pPr marL="171450" indent="-171450">
              <a:buFont typeface="Arial" panose="020B0604020202020204" pitchFamily="34" charset="0"/>
              <a:buChar char="•"/>
            </a:pPr>
            <a:r>
              <a:rPr lang="en-US" altLang="en-US" dirty="0" smtClean="0">
                <a:latin typeface="Arial" pitchFamily="34" charset="0"/>
              </a:rPr>
              <a:t>There are also</a:t>
            </a:r>
            <a:r>
              <a:rPr lang="en-US" altLang="en-US" baseline="0" dirty="0" smtClean="0">
                <a:latin typeface="Arial" pitchFamily="34" charset="0"/>
              </a:rPr>
              <a:t> commercial quotas and recreational </a:t>
            </a:r>
            <a:r>
              <a:rPr lang="en-US" altLang="en-US" dirty="0" smtClean="0">
                <a:latin typeface="Arial" pitchFamily="34" charset="0"/>
              </a:rPr>
              <a:t>retention limits.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latin typeface="Arial" pitchFamily="34" charset="0"/>
              </a:rPr>
              <a:t>Many shark species are prohibited from retention by U.S. fishermen in federal waters and must be released. </a:t>
            </a:r>
            <a:r>
              <a:rPr lang="en-US" altLang="en-US" baseline="0" dirty="0" smtClean="0">
                <a:latin typeface="Arial" pitchFamily="34" charset="0"/>
              </a:rPr>
              <a:t>(for example, whale shark)</a:t>
            </a:r>
            <a:endParaRPr lang="en-US" altLang="en-US" dirty="0" smtClean="0">
              <a:latin typeface="Arial" pitchFamily="34" charset="0"/>
            </a:endParaRPr>
          </a:p>
          <a:p>
            <a:pPr marL="171450" indent="-171450">
              <a:buFont typeface="Arial" panose="020B0604020202020204" pitchFamily="34" charset="0"/>
              <a:buChar char="•"/>
            </a:pPr>
            <a:r>
              <a:rPr lang="en-US" altLang="en-US" dirty="0" smtClean="0">
                <a:latin typeface="Arial" pitchFamily="34" charset="0"/>
              </a:rPr>
              <a:t>Under U.S. law, all sharks (with the exception of one species) must be landed with their fins naturally-attached. </a:t>
            </a:r>
          </a:p>
          <a:p>
            <a:pPr marL="171450" indent="-171450">
              <a:buFont typeface="Arial" panose="020B0604020202020204" pitchFamily="34" charset="0"/>
              <a:buChar char="•"/>
              <a:defRPr/>
            </a:pPr>
            <a:r>
              <a:rPr lang="en-US" dirty="0" smtClean="0">
                <a:latin typeface="Arial" pitchFamily="34" charset="0"/>
              </a:rPr>
              <a:t>All importers, exporters, re-exporters of shark fins in the United States must have a NOAA Fisheries International Trade Permit.</a:t>
            </a:r>
          </a:p>
          <a:p>
            <a:pPr marL="171450" indent="-171450">
              <a:buFontTx/>
              <a:buChar char="•"/>
              <a:defRPr/>
            </a:pPr>
            <a:r>
              <a:rPr lang="en-US" dirty="0" smtClean="0">
                <a:latin typeface="Arial" pitchFamily="34" charset="0"/>
              </a:rPr>
              <a:t>NOAA</a:t>
            </a:r>
            <a:r>
              <a:rPr lang="en-US" baseline="0" dirty="0" smtClean="0">
                <a:latin typeface="Arial" pitchFamily="34" charset="0"/>
              </a:rPr>
              <a:t> Fisheries</a:t>
            </a:r>
            <a:r>
              <a:rPr lang="en-US" dirty="0" smtClean="0">
                <a:latin typeface="Arial" pitchFamily="34" charset="0"/>
              </a:rPr>
              <a:t> is required to monitor the importation of fish or fish products into the United States to ensure compliance.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smtClean="0"/>
              <a:t>Certain shark dealers must attend shark identification workshops</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4</a:t>
            </a:fld>
            <a:endParaRPr lang="en-US"/>
          </a:p>
        </p:txBody>
      </p:sp>
    </p:spTree>
    <p:extLst>
      <p:ext uri="{BB962C8B-B14F-4D97-AF65-F5344CB8AC3E}">
        <p14:creationId xmlns:p14="http://schemas.microsoft.com/office/powerpoint/2010/main" val="41990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explain</a:t>
            </a:r>
            <a:r>
              <a:rPr lang="en-US" baseline="0" dirty="0" smtClean="0"/>
              <a:t> the U.S. CITES permitting process for sharks.</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5</a:t>
            </a:fld>
            <a:endParaRPr lang="en-US"/>
          </a:p>
        </p:txBody>
      </p:sp>
    </p:spTree>
    <p:extLst>
      <p:ext uri="{BB962C8B-B14F-4D97-AF65-F5344CB8AC3E}">
        <p14:creationId xmlns:p14="http://schemas.microsoft.com/office/powerpoint/2010/main" val="129427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a:t>
            </a:r>
            <a:r>
              <a:rPr lang="en-US" baseline="0" dirty="0" smtClean="0"/>
              <a:t>already know, t</a:t>
            </a:r>
            <a:r>
              <a:rPr lang="en-US" dirty="0" smtClean="0"/>
              <a:t>here is a two part process to issuing a CITES permit.</a:t>
            </a:r>
          </a:p>
          <a:p>
            <a:r>
              <a:rPr lang="en-US" dirty="0" smtClean="0"/>
              <a:t>Under</a:t>
            </a:r>
            <a:r>
              <a:rPr lang="en-US" baseline="0" dirty="0" smtClean="0"/>
              <a:t> </a:t>
            </a:r>
            <a:r>
              <a:rPr lang="en-US" dirty="0" smtClean="0"/>
              <a:t>U.S. regulations, The</a:t>
            </a:r>
            <a:r>
              <a:rPr lang="en-US" baseline="0" dirty="0" smtClean="0"/>
              <a:t> DMA must make a legal acquisition finding</a:t>
            </a:r>
          </a:p>
          <a:p>
            <a:r>
              <a:rPr lang="en-US" baseline="0" dirty="0" smtClean="0"/>
              <a:t>AND</a:t>
            </a:r>
          </a:p>
          <a:p>
            <a:r>
              <a:rPr lang="en-US" baseline="0" dirty="0" smtClean="0"/>
              <a:t>The DSA must make a non-detriment finding.</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6</a:t>
            </a:fld>
            <a:endParaRPr lang="en-US"/>
          </a:p>
        </p:txBody>
      </p:sp>
    </p:spTree>
    <p:extLst>
      <p:ext uri="{BB962C8B-B14F-4D97-AF65-F5344CB8AC3E}">
        <p14:creationId xmlns:p14="http://schemas.microsoft.com/office/powerpoint/2010/main" val="280642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17575" eaLnBrk="0" hangingPunct="0">
              <a:defRPr sz="2400">
                <a:solidFill>
                  <a:schemeClr val="tx1"/>
                </a:solidFill>
                <a:latin typeface="Times New Roman" pitchFamily="18" charset="0"/>
              </a:defRPr>
            </a:lvl1pPr>
            <a:lvl2pPr marL="742950" indent="-285750" defTabSz="917575" eaLnBrk="0" hangingPunct="0">
              <a:defRPr sz="2400">
                <a:solidFill>
                  <a:schemeClr val="tx1"/>
                </a:solidFill>
                <a:latin typeface="Times New Roman" pitchFamily="18" charset="0"/>
              </a:defRPr>
            </a:lvl2pPr>
            <a:lvl3pPr marL="1143000" indent="-228600" defTabSz="917575" eaLnBrk="0" hangingPunct="0">
              <a:defRPr sz="2400">
                <a:solidFill>
                  <a:schemeClr val="tx1"/>
                </a:solidFill>
                <a:latin typeface="Times New Roman" pitchFamily="18" charset="0"/>
              </a:defRPr>
            </a:lvl3pPr>
            <a:lvl4pPr marL="1600200" indent="-228600" defTabSz="917575" eaLnBrk="0" hangingPunct="0">
              <a:defRPr sz="2400">
                <a:solidFill>
                  <a:schemeClr val="tx1"/>
                </a:solidFill>
                <a:latin typeface="Times New Roman" pitchFamily="18" charset="0"/>
              </a:defRPr>
            </a:lvl4pPr>
            <a:lvl5pPr marL="2057400" indent="-228600" defTabSz="917575" eaLnBrk="0" hangingPunct="0">
              <a:defRPr sz="2400">
                <a:solidFill>
                  <a:schemeClr val="tx1"/>
                </a:solidFill>
                <a:latin typeface="Times New Roman" pitchFamily="18" charset="0"/>
              </a:defRPr>
            </a:lvl5pPr>
            <a:lvl6pPr marL="2514600" indent="-228600" defTabSz="917575" eaLnBrk="0" fontAlgn="base" hangingPunct="0">
              <a:spcBef>
                <a:spcPct val="20000"/>
              </a:spcBef>
              <a:spcAft>
                <a:spcPct val="0"/>
              </a:spcAft>
              <a:buChar char="•"/>
              <a:defRPr sz="2400">
                <a:solidFill>
                  <a:schemeClr val="tx1"/>
                </a:solidFill>
                <a:latin typeface="Times New Roman" pitchFamily="18" charset="0"/>
              </a:defRPr>
            </a:lvl6pPr>
            <a:lvl7pPr marL="2971800" indent="-228600" defTabSz="917575" eaLnBrk="0" fontAlgn="base" hangingPunct="0">
              <a:spcBef>
                <a:spcPct val="20000"/>
              </a:spcBef>
              <a:spcAft>
                <a:spcPct val="0"/>
              </a:spcAft>
              <a:buChar char="•"/>
              <a:defRPr sz="2400">
                <a:solidFill>
                  <a:schemeClr val="tx1"/>
                </a:solidFill>
                <a:latin typeface="Times New Roman" pitchFamily="18" charset="0"/>
              </a:defRPr>
            </a:lvl7pPr>
            <a:lvl8pPr marL="3429000" indent="-228600" defTabSz="917575" eaLnBrk="0" fontAlgn="base" hangingPunct="0">
              <a:spcBef>
                <a:spcPct val="20000"/>
              </a:spcBef>
              <a:spcAft>
                <a:spcPct val="0"/>
              </a:spcAft>
              <a:buChar char="•"/>
              <a:defRPr sz="2400">
                <a:solidFill>
                  <a:schemeClr val="tx1"/>
                </a:solidFill>
                <a:latin typeface="Times New Roman" pitchFamily="18" charset="0"/>
              </a:defRPr>
            </a:lvl8pPr>
            <a:lvl9pPr marL="3886200" indent="-228600" defTabSz="917575" eaLnBrk="0" fontAlgn="base" hangingPunct="0">
              <a:spcBef>
                <a:spcPct val="20000"/>
              </a:spcBef>
              <a:spcAft>
                <a:spcPct val="0"/>
              </a:spcAft>
              <a:buChar char="•"/>
              <a:defRPr sz="2400">
                <a:solidFill>
                  <a:schemeClr val="tx1"/>
                </a:solidFill>
                <a:latin typeface="Times New Roman" pitchFamily="18" charset="0"/>
              </a:defRPr>
            </a:lvl9pPr>
          </a:lstStyle>
          <a:p>
            <a:fld id="{CD887BA8-5772-410B-ABB7-2A3BBB09733E}" type="slidenum">
              <a:rPr lang="en-US" altLang="en-US" sz="1200">
                <a:solidFill>
                  <a:prstClr val="black"/>
                </a:solidFill>
              </a: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altLang="en-US" dirty="0" smtClean="0"/>
              <a:t>In order</a:t>
            </a:r>
            <a:r>
              <a:rPr lang="en-US" altLang="en-US" baseline="0" dirty="0" smtClean="0"/>
              <a:t> to make the legal acquisition finding, we must review documentation showing chain of custody, from the fisher, any intermediaries, to the exporter.</a:t>
            </a:r>
          </a:p>
          <a:p>
            <a:endParaRPr lang="en-US" altLang="en-US" baseline="0" dirty="0" smtClean="0"/>
          </a:p>
          <a:p>
            <a:r>
              <a:rPr lang="en-US" altLang="en-US" baseline="0" dirty="0" smtClean="0"/>
              <a:t>This could be accomplished by providing the state fishing licenses, valid NOAA fishing permits, and catch records.</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a:t>
            </a:r>
            <a:r>
              <a:rPr lang="en-US" baseline="0" dirty="0" smtClean="0"/>
              <a:t> order to help fishers determine what CITES documents they need when they land their catch, we developed this  “Flowchart”</a:t>
            </a:r>
          </a:p>
          <a:p>
            <a:pPr marL="171450" indent="-171450">
              <a:buFont typeface="Arial" panose="020B0604020202020204" pitchFamily="34" charset="0"/>
              <a:buChar char="•"/>
            </a:pPr>
            <a:r>
              <a:rPr lang="en-US" baseline="0" dirty="0" smtClean="0"/>
              <a:t>(I’ve listed the </a:t>
            </a:r>
            <a:r>
              <a:rPr lang="en-US" baseline="0" dirty="0" err="1" smtClean="0"/>
              <a:t>weblink</a:t>
            </a:r>
            <a:r>
              <a:rPr lang="en-US" baseline="0" dirty="0" smtClean="0"/>
              <a:t> at the bottom of the slide.)</a:t>
            </a:r>
          </a:p>
          <a:p>
            <a:pPr marL="171450" indent="-171450">
              <a:buFont typeface="Arial" panose="020B0604020202020204" pitchFamily="34" charset="0"/>
              <a:buChar char="•"/>
            </a:pPr>
            <a:r>
              <a:rPr lang="en-US" baseline="0" dirty="0" smtClean="0"/>
              <a:t>There are different scenarios depending on whether fishers will be landing sharks taken on the high seas, in U.S. waters, foreign waters, or a combination of all of these.</a:t>
            </a:r>
          </a:p>
          <a:p>
            <a:pPr marL="171450" indent="-171450">
              <a:buFont typeface="Arial" panose="020B0604020202020204" pitchFamily="34" charset="0"/>
              <a:buChar char="•"/>
            </a:pPr>
            <a:r>
              <a:rPr lang="en-US" baseline="0" dirty="0" smtClean="0"/>
              <a:t>Not only where they fished, but where they plan to land their catch will determine what types of CITES documents are required.</a:t>
            </a:r>
          </a:p>
          <a:p>
            <a:pPr marL="171450" indent="-171450">
              <a:buFont typeface="Arial" panose="020B0604020202020204" pitchFamily="34" charset="0"/>
              <a:buChar char="•"/>
            </a:pPr>
            <a:r>
              <a:rPr lang="en-US" baseline="0" dirty="0" smtClean="0"/>
              <a:t>Starting at the top, you can see that if the catch was from the high seas, landed in the U.S., they would be directed to a link to the “Introduction from the Sea” application form.</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8</a:t>
            </a:fld>
            <a:endParaRPr lang="en-US"/>
          </a:p>
        </p:txBody>
      </p:sp>
    </p:spTree>
    <p:extLst>
      <p:ext uri="{BB962C8B-B14F-4D97-AF65-F5344CB8AC3E}">
        <p14:creationId xmlns:p14="http://schemas.microsoft.com/office/powerpoint/2010/main" val="141298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a:t>
            </a:r>
            <a:r>
              <a:rPr lang="en-US" baseline="0" dirty="0" smtClean="0"/>
              <a:t> developed a similar flowchart for exporters based on where the sharks were fished and landed.</a:t>
            </a:r>
          </a:p>
          <a:p>
            <a:pPr marL="171450" indent="-171450">
              <a:buFont typeface="Arial" panose="020B0604020202020204" pitchFamily="34" charset="0"/>
              <a:buChar char="•"/>
            </a:pPr>
            <a:r>
              <a:rPr lang="en-US" baseline="0" dirty="0" smtClean="0"/>
              <a:t>Exporters would be directed to either a link for a CITES export permit application, or re-export certificate.</a:t>
            </a:r>
            <a:endParaRPr lang="en-US" dirty="0"/>
          </a:p>
        </p:txBody>
      </p:sp>
      <p:sp>
        <p:nvSpPr>
          <p:cNvPr id="4" name="Slide Number Placeholder 3"/>
          <p:cNvSpPr>
            <a:spLocks noGrp="1"/>
          </p:cNvSpPr>
          <p:nvPr>
            <p:ph type="sldNum" sz="quarter" idx="10"/>
          </p:nvPr>
        </p:nvSpPr>
        <p:spPr/>
        <p:txBody>
          <a:bodyPr/>
          <a:lstStyle/>
          <a:p>
            <a:fld id="{6A937B98-2DDB-463B-948D-02D3A0259833}" type="slidenum">
              <a:rPr lang="en-US" smtClean="0"/>
              <a:t>9</a:t>
            </a:fld>
            <a:endParaRPr lang="en-US"/>
          </a:p>
        </p:txBody>
      </p:sp>
    </p:spTree>
    <p:extLst>
      <p:ext uri="{BB962C8B-B14F-4D97-AF65-F5344CB8AC3E}">
        <p14:creationId xmlns:p14="http://schemas.microsoft.com/office/powerpoint/2010/main" val="295084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62477-7B44-4E8C-AF34-8DBAAD29C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0663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B4B119-9870-42A5-96FA-1F434EC4A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7821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4A8C1-0A8B-44A9-A393-7A443A1187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4925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39B3CC-2366-42B7-A293-803DC4E33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018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D08C1-76CC-409B-9F92-2F30B57D4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4235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62477-7B44-4E8C-AF34-8DBAAD29C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649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012211-9252-4B4D-8A13-7F824ECFE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4075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1AAEC-0661-42A4-A650-A24657FA9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1514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49CBA-126B-4585-919F-AC07F27400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92674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83DE86-1597-46B9-841A-6276082FA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1183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7DD9B5-5EB4-494A-B61A-9927A7E06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650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012211-9252-4B4D-8A13-7F824ECFE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96254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E0BDB3-5DF8-49E3-8F37-C6419EF97C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9947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0A8445-032C-4E5E-9BF3-1A6642744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2095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BDEBEA-978B-4D3C-98DD-D431036FA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4598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B4B119-9870-42A5-96FA-1F434EC4A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74994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4A8C1-0A8B-44A9-A393-7A443A1187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4386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39B3CC-2366-42B7-A293-803DC4E33D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50854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3D08C1-76CC-409B-9F92-2F30B57D4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6536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000000"/>
              </a:solidFill>
            </a:endParaRPr>
          </a:p>
        </p:txBody>
      </p:sp>
      <p:sp>
        <p:nvSpPr>
          <p:cNvPr id="19" name="Footer Placeholder 18"/>
          <p:cNvSpPr>
            <a:spLocks noGrp="1"/>
          </p:cNvSpPr>
          <p:nvPr>
            <p:ph type="ftr" sz="quarter" idx="11"/>
          </p:nvPr>
        </p:nvSpPr>
        <p:spPr/>
        <p:txBody>
          <a:bodyPr/>
          <a:lstStyle/>
          <a:p>
            <a:pPr>
              <a:defRPr/>
            </a:pPr>
            <a:endParaRPr lang="en-US">
              <a:solidFill>
                <a:srgbClr val="000000"/>
              </a:solidFill>
            </a:endParaRPr>
          </a:p>
        </p:txBody>
      </p:sp>
      <p:sp>
        <p:nvSpPr>
          <p:cNvPr id="27" name="Slide Number Placeholder 26"/>
          <p:cNvSpPr>
            <a:spLocks noGrp="1"/>
          </p:cNvSpPr>
          <p:nvPr>
            <p:ph type="sldNum" sz="quarter" idx="12"/>
          </p:nvPr>
        </p:nvSpPr>
        <p:spPr/>
        <p:txBody>
          <a:bodyPr/>
          <a:lstStyle/>
          <a:p>
            <a:pPr>
              <a:defRPr/>
            </a:pPr>
            <a:fld id="{4D362477-7B44-4E8C-AF34-8DBAAD29CA15}" type="slidenum">
              <a:rPr lang="en-US" smtClean="0">
                <a:solidFill>
                  <a:srgbClr val="000000"/>
                </a:solidFill>
              </a:rPr>
              <a:pPr>
                <a:def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6012211-9252-4B4D-8A13-7F824ECFEE9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241AAEC-0661-42A4-A650-A24657FA956A}" type="slidenum">
              <a:rPr lang="en-US" smtClean="0">
                <a:solidFill>
                  <a:srgbClr val="000000"/>
                </a:solidFill>
              </a:rPr>
              <a:pPr>
                <a:def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1AAEC-0661-42A4-A650-A24657FA9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4755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3E49CBA-126B-4585-919F-AC07F27400B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383DE86-1597-46B9-841A-6276082FA73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27DD9B5-5EB4-494A-B61A-9927A7E0675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E7E0BDB3-5DF8-49E3-8F37-C6419EF97CB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A0A8445-032C-4E5E-9BF3-1A664274467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0BDEBEA-978B-4D3C-98DD-D431036FA052}" type="slidenum">
              <a:rPr lang="en-US" smtClean="0">
                <a:solidFill>
                  <a:srgbClr val="000000"/>
                </a:solidFill>
              </a:rPr>
              <a:pPr>
                <a:defRPr/>
              </a:pPr>
              <a:t>‹#›</a:t>
            </a:fld>
            <a:endParaRPr lang="en-US">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7B4B119-9870-42A5-96FA-1F434EC4A6F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094A8C1-0A8B-44A9-A393-7A443A1187A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D362477-7B44-4E8C-AF34-8DBAAD29CA1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26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6012211-9252-4B4D-8A13-7F824ECFEE9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770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49CBA-126B-4585-919F-AC07F27400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517690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241AAEC-0661-42A4-A650-A24657FA95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871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3E49CBA-126B-4585-919F-AC07F27400B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2587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383DE86-1597-46B9-841A-6276082FA73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7296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27DD9B5-5EB4-494A-B61A-9927A7E0675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980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E7E0BDB3-5DF8-49E3-8F37-C6419EF97CB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408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A0A8445-032C-4E5E-9BF3-1A664274467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2395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0BDEBEA-978B-4D3C-98DD-D431036FA05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289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7B4B119-9870-42A5-96FA-1F434EC4A6F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293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094A8C1-0A8B-44A9-A393-7A443A1187A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477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83DE86-1597-46B9-841A-6276082FA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994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7DD9B5-5EB4-494A-B61A-9927A7E06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6410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E0BDB3-5DF8-49E3-8F37-C6419EF97C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3431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0A8445-032C-4E5E-9BF3-1A6642744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48607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BDEBEA-978B-4D3C-98DD-D431036FA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4333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FCF9F"/>
            </a:gs>
            <a:gs pos="100000">
              <a:srgbClr val="FFFF99"/>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85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vl1pPr>
          </a:lstStyle>
          <a:p>
            <a:pPr fontAlgn="base">
              <a:spcAft>
                <a:spcPct val="0"/>
              </a:spcAft>
              <a:defRPr/>
            </a:pPr>
            <a:endParaRPr lang="en-US">
              <a:solidFill>
                <a:srgbClr val="000000"/>
              </a:solidFill>
            </a:endParaRPr>
          </a:p>
        </p:txBody>
      </p:sp>
      <p:sp>
        <p:nvSpPr>
          <p:cNvPr id="408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vl1pPr>
          </a:lstStyle>
          <a:p>
            <a:pPr fontAlgn="base">
              <a:spcAft>
                <a:spcPct val="0"/>
              </a:spcAft>
              <a:defRPr/>
            </a:pPr>
            <a:endParaRPr lang="en-US">
              <a:solidFill>
                <a:srgbClr val="000000"/>
              </a:solidFill>
            </a:endParaRPr>
          </a:p>
        </p:txBody>
      </p:sp>
      <p:sp>
        <p:nvSpPr>
          <p:cNvPr id="4085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lvl1pPr>
          </a:lstStyle>
          <a:p>
            <a:pPr fontAlgn="base">
              <a:spcAft>
                <a:spcPct val="0"/>
              </a:spcAft>
              <a:defRPr/>
            </a:pPr>
            <a:fld id="{A88D76DC-E358-417F-8399-299C2EF38C42}" type="slidenum">
              <a:rPr lang="en-US">
                <a:solidFill>
                  <a:srgbClr val="000000"/>
                </a:solidFill>
              </a:rPr>
              <a:pPr fontAlgn="base">
                <a:spcAft>
                  <a:spcPct val="0"/>
                </a:spcAft>
                <a:defRPr/>
              </a:pPr>
              <a:t>‹#›</a:t>
            </a:fld>
            <a:endParaRPr lang="en-US">
              <a:solidFill>
                <a:srgbClr val="000000"/>
              </a:solidFill>
            </a:endParaRPr>
          </a:p>
        </p:txBody>
      </p:sp>
      <p:sp>
        <p:nvSpPr>
          <p:cNvPr id="1031" name="Line 7"/>
          <p:cNvSpPr>
            <a:spLocks noChangeShapeType="1"/>
          </p:cNvSpPr>
          <p:nvPr/>
        </p:nvSpPr>
        <p:spPr bwMode="auto">
          <a:xfrm>
            <a:off x="611188" y="6169025"/>
            <a:ext cx="7924800" cy="0"/>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20000"/>
              </a:spcBef>
              <a:spcAft>
                <a:spcPct val="0"/>
              </a:spcAft>
              <a:buFontTx/>
              <a:buChar char="•"/>
            </a:pPr>
            <a:endParaRPr lang="en-US" sz="2400" smtClean="0">
              <a:solidFill>
                <a:srgbClr val="000000"/>
              </a:solidFill>
            </a:endParaRPr>
          </a:p>
        </p:txBody>
      </p:sp>
      <p:pic>
        <p:nvPicPr>
          <p:cNvPr id="1032" name="Picture 8" descr="logocites"/>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5791200"/>
            <a:ext cx="933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FWS_CO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5715000"/>
            <a:ext cx="60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72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FCF9F"/>
            </a:gs>
            <a:gs pos="100000">
              <a:srgbClr val="FFFF99"/>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85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vl1pPr>
          </a:lstStyle>
          <a:p>
            <a:pPr fontAlgn="base">
              <a:spcAft>
                <a:spcPct val="0"/>
              </a:spcAft>
              <a:defRPr/>
            </a:pPr>
            <a:endParaRPr lang="en-US">
              <a:solidFill>
                <a:srgbClr val="000000"/>
              </a:solidFill>
            </a:endParaRPr>
          </a:p>
        </p:txBody>
      </p:sp>
      <p:sp>
        <p:nvSpPr>
          <p:cNvPr id="4085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vl1pPr>
          </a:lstStyle>
          <a:p>
            <a:pPr fontAlgn="base">
              <a:spcAft>
                <a:spcPct val="0"/>
              </a:spcAft>
              <a:defRPr/>
            </a:pPr>
            <a:endParaRPr lang="en-US">
              <a:solidFill>
                <a:srgbClr val="000000"/>
              </a:solidFill>
            </a:endParaRPr>
          </a:p>
        </p:txBody>
      </p:sp>
      <p:sp>
        <p:nvSpPr>
          <p:cNvPr id="4085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lvl1pPr>
          </a:lstStyle>
          <a:p>
            <a:pPr fontAlgn="base">
              <a:spcAft>
                <a:spcPct val="0"/>
              </a:spcAft>
              <a:defRPr/>
            </a:pPr>
            <a:fld id="{A88D76DC-E358-417F-8399-299C2EF38C42}" type="slidenum">
              <a:rPr lang="en-US">
                <a:solidFill>
                  <a:srgbClr val="000000"/>
                </a:solidFill>
              </a:rPr>
              <a:pPr fontAlgn="base">
                <a:spcAft>
                  <a:spcPct val="0"/>
                </a:spcAft>
                <a:defRPr/>
              </a:pPr>
              <a:t>‹#›</a:t>
            </a:fld>
            <a:endParaRPr lang="en-US">
              <a:solidFill>
                <a:srgbClr val="000000"/>
              </a:solidFill>
            </a:endParaRPr>
          </a:p>
        </p:txBody>
      </p:sp>
      <p:sp>
        <p:nvSpPr>
          <p:cNvPr id="1031" name="Line 7"/>
          <p:cNvSpPr>
            <a:spLocks noChangeShapeType="1"/>
          </p:cNvSpPr>
          <p:nvPr/>
        </p:nvSpPr>
        <p:spPr bwMode="auto">
          <a:xfrm>
            <a:off x="611188" y="6169025"/>
            <a:ext cx="7924800" cy="0"/>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20000"/>
              </a:spcBef>
              <a:spcAft>
                <a:spcPct val="0"/>
              </a:spcAft>
              <a:buFontTx/>
              <a:buChar char="•"/>
            </a:pPr>
            <a:endParaRPr lang="en-US" sz="2400" smtClean="0">
              <a:solidFill>
                <a:srgbClr val="000000"/>
              </a:solidFill>
            </a:endParaRPr>
          </a:p>
        </p:txBody>
      </p:sp>
      <p:pic>
        <p:nvPicPr>
          <p:cNvPr id="1032" name="Picture 8" descr="logocites"/>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5791200"/>
            <a:ext cx="933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FWS_CO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5715000"/>
            <a:ext cx="60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2949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Aft>
                <a:spcPct val="0"/>
              </a:spcAft>
              <a:defRPr/>
            </a:pPr>
            <a:endParaRPr lang="en-US">
              <a:solidFill>
                <a:srgbClr val="000000"/>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Aft>
                <a:spcPct val="0"/>
              </a:spcAft>
              <a:defRPr/>
            </a:pPr>
            <a:endParaRPr lang="en-US">
              <a:solidFill>
                <a:srgbClr val="000000"/>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Aft>
                <a:spcPct val="0"/>
              </a:spcAft>
              <a:defRPr/>
            </a:pPr>
            <a:fld id="{A88D76DC-E358-417F-8399-299C2EF38C42}" type="slidenum">
              <a:rPr lang="en-US" smtClean="0">
                <a:solidFill>
                  <a:srgbClr val="000000"/>
                </a:solidFill>
              </a:rPr>
              <a:pPr fontAlgn="base">
                <a:spcAft>
                  <a:spcPct val="0"/>
                </a:spcAft>
                <a:defRPr/>
              </a:pPr>
              <a:t>‹#›</a:t>
            </a:fld>
            <a:endParaRPr lang="en-US">
              <a:solidFill>
                <a:srgbClr val="000000"/>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88D76DC-E358-417F-8399-299C2EF38C42}" type="slidenum">
              <a:rPr lang="en-US" smtClean="0">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4633731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4.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3.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cientificauthority@fws.gov" TargetMode="External"/><Relationship Id="rId2" Type="http://schemas.openxmlformats.org/officeDocument/2006/relationships/hyperlink" Target="mailto:managementauthority@fws.gov"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hyperlink" Target="mailto:lawenforcement@fws.gov"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4.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Fish &amp; Wildlife Service</a:t>
            </a:r>
            <a:endParaRPr lang="en-US" dirty="0"/>
          </a:p>
        </p:txBody>
      </p:sp>
      <p:pic>
        <p:nvPicPr>
          <p:cNvPr id="5" name="Picture 6" descr="C:\Users\Laura.Cimo\Pictures\cites_Brian Sk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574886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508228" y="4928937"/>
            <a:ext cx="2209800" cy="369332"/>
          </a:xfrm>
          <a:prstGeom prst="rect">
            <a:avLst/>
          </a:prstGeom>
          <a:noFill/>
        </p:spPr>
        <p:txBody>
          <a:bodyPr wrap="square" rtlCol="0">
            <a:spAutoFit/>
          </a:bodyPr>
          <a:lstStyle/>
          <a:p>
            <a:r>
              <a:rPr lang="en-US" dirty="0" smtClean="0">
                <a:solidFill>
                  <a:schemeClr val="bg1"/>
                </a:solidFill>
              </a:rPr>
              <a:t>Credit: Bryan </a:t>
            </a:r>
            <a:r>
              <a:rPr lang="en-US" dirty="0" err="1" smtClean="0">
                <a:solidFill>
                  <a:schemeClr val="bg1"/>
                </a:solidFill>
              </a:rPr>
              <a:t>Skerry</a:t>
            </a:r>
            <a:endParaRPr lang="en-US" dirty="0">
              <a:solidFill>
                <a:schemeClr val="bg1"/>
              </a:solidFill>
            </a:endParaRPr>
          </a:p>
        </p:txBody>
      </p:sp>
    </p:spTree>
    <p:extLst>
      <p:ext uri="{BB962C8B-B14F-4D97-AF65-F5344CB8AC3E}">
        <p14:creationId xmlns:p14="http://schemas.microsoft.com/office/powerpoint/2010/main" val="9055496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0043"/>
            <a:ext cx="4724400" cy="6117610"/>
          </a:xfrm>
          <a:prstGeom prst="rect">
            <a:avLst/>
          </a:prstGeom>
        </p:spPr>
      </p:pic>
      <p:sp>
        <p:nvSpPr>
          <p:cNvPr id="3" name="TextBox 2"/>
          <p:cNvSpPr txBox="1"/>
          <p:nvPr/>
        </p:nvSpPr>
        <p:spPr>
          <a:xfrm>
            <a:off x="609600" y="6434435"/>
            <a:ext cx="8382000" cy="369332"/>
          </a:xfrm>
          <a:prstGeom prst="rect">
            <a:avLst/>
          </a:prstGeom>
          <a:noFill/>
        </p:spPr>
        <p:txBody>
          <a:bodyPr wrap="square" rtlCol="0">
            <a:spAutoFit/>
          </a:bodyPr>
          <a:lstStyle/>
          <a:p>
            <a:r>
              <a:rPr lang="en-US" dirty="0"/>
              <a:t>http://www.fws.gov/international/permits/by-species/sharks-and-rays-scenario-1.html</a:t>
            </a:r>
          </a:p>
        </p:txBody>
      </p:sp>
    </p:spTree>
    <p:extLst>
      <p:ext uri="{BB962C8B-B14F-4D97-AF65-F5344CB8AC3E}">
        <p14:creationId xmlns:p14="http://schemas.microsoft.com/office/powerpoint/2010/main" val="28923816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362200"/>
          </a:xfrm>
        </p:spPr>
        <p:txBody>
          <a:bodyPr>
            <a:normAutofit fontScale="90000"/>
          </a:bodyPr>
          <a:lstStyle/>
          <a:p>
            <a:r>
              <a:rPr lang="en-US" dirty="0" smtClean="0"/>
              <a:t>US FISH AND WILDLIFE SERVICE</a:t>
            </a:r>
            <a:br>
              <a:rPr lang="en-US" dirty="0" smtClean="0"/>
            </a:br>
            <a:r>
              <a:rPr lang="en-US" dirty="0" smtClean="0"/>
              <a:t>OFFICE OF LAW ENFORCEMENT</a:t>
            </a:r>
            <a:br>
              <a:rPr lang="en-US" dirty="0" smtClean="0"/>
            </a:br>
            <a:r>
              <a:rPr lang="en-US" dirty="0" smtClean="0"/>
              <a:t>WILDLIFE INSPECTION OVERVIEW</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4953000"/>
            <a:ext cx="1215300" cy="175003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6095" y="5257800"/>
            <a:ext cx="1209718" cy="1447800"/>
          </a:xfrm>
          <a:prstGeom prst="rect">
            <a:avLst/>
          </a:prstGeom>
        </p:spPr>
      </p:pic>
      <p:pic>
        <p:nvPicPr>
          <p:cNvPr id="6" name="Picture 6" descr="C:\Users\Laura.Cimo\Pictures\cites_Brian Sker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819400"/>
            <a:ext cx="574886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55565" y="5682916"/>
            <a:ext cx="2209800" cy="369332"/>
          </a:xfrm>
          <a:prstGeom prst="rect">
            <a:avLst/>
          </a:prstGeom>
          <a:noFill/>
        </p:spPr>
        <p:txBody>
          <a:bodyPr wrap="square" rtlCol="0">
            <a:spAutoFit/>
          </a:bodyPr>
          <a:lstStyle/>
          <a:p>
            <a:r>
              <a:rPr lang="en-US" dirty="0" smtClean="0">
                <a:solidFill>
                  <a:schemeClr val="bg1"/>
                </a:solidFill>
              </a:rPr>
              <a:t>Credit: Bryan </a:t>
            </a:r>
            <a:r>
              <a:rPr lang="en-US" dirty="0" err="1" smtClean="0">
                <a:solidFill>
                  <a:schemeClr val="bg1"/>
                </a:solidFill>
              </a:rPr>
              <a:t>Skerry</a:t>
            </a:r>
            <a:endParaRPr lang="en-US" dirty="0">
              <a:solidFill>
                <a:schemeClr val="bg1"/>
              </a:solidFill>
            </a:endParaRPr>
          </a:p>
        </p:txBody>
      </p:sp>
    </p:spTree>
    <p:extLst>
      <p:ext uri="{BB962C8B-B14F-4D97-AF65-F5344CB8AC3E}">
        <p14:creationId xmlns:p14="http://schemas.microsoft.com/office/powerpoint/2010/main" val="200722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Import/Export License</a:t>
            </a:r>
            <a:endParaRPr lang="en-US" dirty="0"/>
          </a:p>
        </p:txBody>
      </p:sp>
      <p:sp>
        <p:nvSpPr>
          <p:cNvPr id="5" name="Content Placeholder 4"/>
          <p:cNvSpPr>
            <a:spLocks noGrp="1"/>
          </p:cNvSpPr>
          <p:nvPr>
            <p:ph idx="1"/>
          </p:nvPr>
        </p:nvSpPr>
        <p:spPr/>
        <p:txBody>
          <a:bodyPr>
            <a:normAutofit/>
          </a:bodyPr>
          <a:lstStyle/>
          <a:p>
            <a:r>
              <a:rPr lang="en-US" dirty="0" smtClean="0"/>
              <a:t>The import/export license is required for all individuals or companies that engage in commercial trade as an importer or exporter of wildlife.  This license, which is valid for one year, must be acquired before importing or exporting.</a:t>
            </a:r>
          </a:p>
          <a:p>
            <a:r>
              <a:rPr lang="en-US" dirty="0" smtClean="0"/>
              <a:t>The licensee must keep records and allow inspection of records and wildlife inventory.</a:t>
            </a:r>
            <a:endParaRPr lang="en-US" dirty="0"/>
          </a:p>
          <a:p>
            <a:r>
              <a:rPr lang="en-US" dirty="0" smtClean="0"/>
              <a:t>The license must be renewed each year as long as the commercial trade activity continues.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073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Ports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All CITES listed wildlife must be imported or exported through one of the following designated ports:</a:t>
            </a:r>
          </a:p>
          <a:p>
            <a:pPr marL="0" indent="0">
              <a:buNone/>
            </a:pPr>
            <a:endParaRPr lang="en-US" dirty="0" smtClean="0"/>
          </a:p>
          <a:p>
            <a:pPr marL="0" indent="0">
              <a:buNone/>
            </a:pPr>
            <a:r>
              <a:rPr lang="en-US" dirty="0" smtClean="0"/>
              <a:t>Anchorage, Alaska          	Atlanta, Georgia</a:t>
            </a:r>
          </a:p>
          <a:p>
            <a:pPr marL="0" indent="0">
              <a:buNone/>
            </a:pPr>
            <a:r>
              <a:rPr lang="en-US" dirty="0" smtClean="0"/>
              <a:t>Baltimore, Maryland      	Boston, Massachusetts</a:t>
            </a:r>
          </a:p>
          <a:p>
            <a:pPr marL="0" indent="0">
              <a:buNone/>
            </a:pPr>
            <a:r>
              <a:rPr lang="en-US" dirty="0" smtClean="0"/>
              <a:t>Chicago, Illinois                	Dallas/Ft. Worth, Texas</a:t>
            </a:r>
          </a:p>
          <a:p>
            <a:pPr marL="0" indent="0">
              <a:buNone/>
            </a:pPr>
            <a:r>
              <a:rPr lang="en-US" dirty="0" smtClean="0"/>
              <a:t>Honolulu, Hawaii             	Houston, Texas</a:t>
            </a:r>
          </a:p>
          <a:p>
            <a:pPr marL="0" indent="0">
              <a:buNone/>
            </a:pPr>
            <a:r>
              <a:rPr lang="en-US" dirty="0" smtClean="0"/>
              <a:t>Los Angeles, California    	Louisville, Kentucky</a:t>
            </a:r>
          </a:p>
          <a:p>
            <a:pPr marL="0" indent="0">
              <a:buNone/>
            </a:pPr>
            <a:r>
              <a:rPr lang="en-US" dirty="0" smtClean="0"/>
              <a:t>Memphis, Tennessee       	Miami, Florida</a:t>
            </a:r>
          </a:p>
          <a:p>
            <a:pPr marL="0" indent="0">
              <a:buNone/>
            </a:pPr>
            <a:r>
              <a:rPr lang="en-US" dirty="0" smtClean="0"/>
              <a:t>New Orleans, Louisiana   	New York, New York</a:t>
            </a:r>
          </a:p>
          <a:p>
            <a:pPr marL="0" indent="0">
              <a:buNone/>
            </a:pPr>
            <a:r>
              <a:rPr lang="en-US" dirty="0" smtClean="0"/>
              <a:t>Newark, New Jersey         	Portland, Oregon</a:t>
            </a:r>
          </a:p>
          <a:p>
            <a:pPr marL="0" indent="0">
              <a:buNone/>
            </a:pPr>
            <a:r>
              <a:rPr lang="en-US" dirty="0" smtClean="0"/>
              <a:t>San Francisco, California  	Seattle, Washington</a:t>
            </a:r>
            <a:endParaRPr lang="en-US" dirty="0"/>
          </a:p>
        </p:txBody>
      </p:sp>
    </p:spTree>
    <p:extLst>
      <p:ext uri="{BB962C8B-B14F-4D97-AF65-F5344CB8AC3E}">
        <p14:creationId xmlns:p14="http://schemas.microsoft.com/office/powerpoint/2010/main" val="418497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Non-designated Ports</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smtClean="0"/>
              <a:t>Canadian Border Ports</a:t>
            </a:r>
          </a:p>
          <a:p>
            <a:r>
              <a:rPr lang="en-US" dirty="0" smtClean="0"/>
              <a:t>Unless specific authorization is given, Canadian border ports may only be used for the import or export of wildlife that does not require a permit  under certain wildlife laws, and whose country of origin is Canada or the United States.  </a:t>
            </a:r>
          </a:p>
          <a:p>
            <a:pPr marL="0" indent="0">
              <a:buNone/>
            </a:pPr>
            <a:r>
              <a:rPr lang="en-US" dirty="0" smtClean="0"/>
              <a:t>http://www.fws.gov/le/canadian-border-ports.html</a:t>
            </a:r>
            <a:endParaRPr lang="en-US" dirty="0"/>
          </a:p>
        </p:txBody>
      </p:sp>
    </p:spTree>
    <p:extLst>
      <p:ext uri="{BB962C8B-B14F-4D97-AF65-F5344CB8AC3E}">
        <p14:creationId xmlns:p14="http://schemas.microsoft.com/office/powerpoint/2010/main" val="210662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Non-designated Ports</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smtClean="0"/>
              <a:t>Mexican Border Ports</a:t>
            </a:r>
            <a:endParaRPr lang="en-US" dirty="0" smtClean="0"/>
          </a:p>
          <a:p>
            <a:r>
              <a:rPr lang="en-US" dirty="0" smtClean="0"/>
              <a:t>Unless specific authorization is given, Mexican border ports may only be used for the import or export of wildlife that does not require a permit under certain wildlife laws and whose country of origin is Mexico or the United States.  </a:t>
            </a:r>
          </a:p>
          <a:p>
            <a:pPr marL="0" indent="0">
              <a:buNone/>
            </a:pPr>
            <a:r>
              <a:rPr lang="en-US" dirty="0" smtClean="0"/>
              <a:t>http://www.fws.gov/le/mexican-border-ports.html</a:t>
            </a:r>
            <a:endParaRPr lang="en-US" dirty="0"/>
          </a:p>
        </p:txBody>
      </p:sp>
    </p:spTree>
    <p:extLst>
      <p:ext uri="{BB962C8B-B14F-4D97-AF65-F5344CB8AC3E}">
        <p14:creationId xmlns:p14="http://schemas.microsoft.com/office/powerpoint/2010/main" val="91755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Designated Port Exception Permit</a:t>
            </a:r>
            <a:br>
              <a:rPr lang="en-US" dirty="0" smtClean="0"/>
            </a:br>
            <a:r>
              <a:rPr lang="en-US" dirty="0" smtClean="0"/>
              <a:t>(DPEP)</a:t>
            </a:r>
            <a:endParaRPr lang="en-US" dirty="0"/>
          </a:p>
        </p:txBody>
      </p:sp>
      <p:sp>
        <p:nvSpPr>
          <p:cNvPr id="3" name="Content Placeholder 2"/>
          <p:cNvSpPr>
            <a:spLocks noGrp="1"/>
          </p:cNvSpPr>
          <p:nvPr>
            <p:ph idx="1"/>
          </p:nvPr>
        </p:nvSpPr>
        <p:spPr/>
        <p:txBody>
          <a:bodyPr>
            <a:normAutofit lnSpcReduction="10000"/>
          </a:bodyPr>
          <a:lstStyle/>
          <a:p>
            <a:r>
              <a:rPr lang="en-US" dirty="0" smtClean="0"/>
              <a:t>An exemption to the required use of certain ports for wildlife import or export can be granted by this permit.  </a:t>
            </a:r>
          </a:p>
          <a:p>
            <a:r>
              <a:rPr lang="en-US" dirty="0" smtClean="0"/>
              <a:t>The DPEP, which is valid for no more than two years, must be acquired before importing or exporting.  </a:t>
            </a:r>
          </a:p>
          <a:p>
            <a:r>
              <a:rPr lang="en-US" dirty="0" smtClean="0"/>
              <a:t>A DPEP may be issued for single or multiple transactions and may be granted for scientific purposes, to minimize deterioration or loss, or to alleviate undue economic hardship.  </a:t>
            </a:r>
          </a:p>
          <a:p>
            <a:r>
              <a:rPr lang="en-US" dirty="0" smtClean="0"/>
              <a:t>The final criterion that must be met for issuance of a DPEP is a determination that FWS staff is available.</a:t>
            </a:r>
            <a:endParaRPr lang="en-US" dirty="0"/>
          </a:p>
        </p:txBody>
      </p:sp>
    </p:spTree>
    <p:extLst>
      <p:ext uri="{BB962C8B-B14F-4D97-AF65-F5344CB8AC3E}">
        <p14:creationId xmlns:p14="http://schemas.microsoft.com/office/powerpoint/2010/main" val="362971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Notification Process</a:t>
            </a:r>
            <a:endParaRPr lang="en-US" dirty="0"/>
          </a:p>
        </p:txBody>
      </p:sp>
      <p:sp>
        <p:nvSpPr>
          <p:cNvPr id="3" name="Content Placeholder 2"/>
          <p:cNvSpPr>
            <a:spLocks noGrp="1"/>
          </p:cNvSpPr>
          <p:nvPr>
            <p:ph idx="1"/>
          </p:nvPr>
        </p:nvSpPr>
        <p:spPr>
          <a:xfrm>
            <a:off x="685800" y="1828800"/>
            <a:ext cx="7772400" cy="4114800"/>
          </a:xfrm>
        </p:spPr>
        <p:txBody>
          <a:bodyPr>
            <a:normAutofit fontScale="85000" lnSpcReduction="20000"/>
          </a:bodyPr>
          <a:lstStyle/>
          <a:p>
            <a:r>
              <a:rPr lang="en-US" dirty="0" smtClean="0"/>
              <a:t>The trade/importer must notify FWS 48 hours in advance of the </a:t>
            </a:r>
            <a:r>
              <a:rPr lang="en-US" u="sng" dirty="0" smtClean="0"/>
              <a:t>import</a:t>
            </a:r>
            <a:r>
              <a:rPr lang="en-US" dirty="0" smtClean="0"/>
              <a:t> of a live or perishable shipment subject to FWS requirements.</a:t>
            </a:r>
          </a:p>
          <a:p>
            <a:pPr marL="0" indent="0">
              <a:buNone/>
            </a:pPr>
            <a:endParaRPr lang="en-US" dirty="0"/>
          </a:p>
          <a:p>
            <a:r>
              <a:rPr lang="en-US" dirty="0" smtClean="0"/>
              <a:t>The trade/exporter must notify FWS and make the shipment available 48 hours in advance of the </a:t>
            </a:r>
            <a:r>
              <a:rPr lang="en-US" u="sng" dirty="0" smtClean="0"/>
              <a:t>export</a:t>
            </a:r>
            <a:r>
              <a:rPr lang="en-US" dirty="0" smtClean="0"/>
              <a:t> of any wildlife, whether perishable or not.</a:t>
            </a:r>
          </a:p>
          <a:p>
            <a:pPr marL="0" indent="0">
              <a:buNone/>
            </a:pPr>
            <a:endParaRPr lang="en-US" dirty="0"/>
          </a:p>
          <a:p>
            <a:r>
              <a:rPr lang="en-US" dirty="0" smtClean="0"/>
              <a:t>The trade/importer/exporter must also notify FWS a minimum of 48 hours in advance of the </a:t>
            </a:r>
            <a:r>
              <a:rPr lang="en-US" u="sng" dirty="0" smtClean="0"/>
              <a:t>import or export</a:t>
            </a:r>
            <a:r>
              <a:rPr lang="en-US" dirty="0" smtClean="0"/>
              <a:t> of any commodity subject to FWS requirements when using a DPEP.  This latter notification may require additional prior notification depending upon the port, species, and special conditions listed on the DPEP.</a:t>
            </a:r>
            <a:endParaRPr lang="en-US" dirty="0"/>
          </a:p>
        </p:txBody>
      </p:sp>
    </p:spTree>
    <p:extLst>
      <p:ext uri="{BB962C8B-B14F-4D97-AF65-F5344CB8AC3E}">
        <p14:creationId xmlns:p14="http://schemas.microsoft.com/office/powerpoint/2010/main" val="368405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05000" y="-15240"/>
            <a:ext cx="5181600" cy="6884988"/>
          </a:xfrm>
        </p:spPr>
      </p:pic>
    </p:spTree>
    <p:extLst>
      <p:ext uri="{BB962C8B-B14F-4D97-AF65-F5344CB8AC3E}">
        <p14:creationId xmlns:p14="http://schemas.microsoft.com/office/powerpoint/2010/main" val="129595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70160663"/>
              </p:ext>
            </p:extLst>
          </p:nvPr>
        </p:nvGraphicFramePr>
        <p:xfrm>
          <a:off x="1999236" y="533400"/>
          <a:ext cx="4680329" cy="6324600"/>
        </p:xfrm>
        <a:graphic>
          <a:graphicData uri="http://schemas.openxmlformats.org/presentationml/2006/ole">
            <mc:AlternateContent xmlns:mc="http://schemas.openxmlformats.org/markup-compatibility/2006">
              <mc:Choice xmlns:v="urn:schemas-microsoft-com:vml" Requires="v">
                <p:oleObj spid="_x0000_s1124" name="Acrobat Document" r:id="rId3" imgW="5829233" imgH="7543775" progId="AcroExch.Document.7">
                  <p:embed/>
                </p:oleObj>
              </mc:Choice>
              <mc:Fallback>
                <p:oleObj name="Acrobat Document" r:id="rId3" imgW="5829233" imgH="7543775" progId="AcroExch.Document.7">
                  <p:embed/>
                  <p:pic>
                    <p:nvPicPr>
                      <p:cNvPr id="0" name=""/>
                      <p:cNvPicPr/>
                      <p:nvPr/>
                    </p:nvPicPr>
                    <p:blipFill>
                      <a:blip r:embed="rId4"/>
                      <a:stretch>
                        <a:fillRect/>
                      </a:stretch>
                    </p:blipFill>
                    <p:spPr>
                      <a:xfrm>
                        <a:off x="1999236" y="533400"/>
                        <a:ext cx="4680329" cy="6324600"/>
                      </a:xfrm>
                      <a:prstGeom prst="rect">
                        <a:avLst/>
                      </a:prstGeom>
                    </p:spPr>
                  </p:pic>
                </p:oleObj>
              </mc:Fallback>
            </mc:AlternateContent>
          </a:graphicData>
        </a:graphic>
      </p:graphicFrame>
      <p:sp>
        <p:nvSpPr>
          <p:cNvPr id="5" name="Left Arrow 4"/>
          <p:cNvSpPr/>
          <p:nvPr/>
        </p:nvSpPr>
        <p:spPr>
          <a:xfrm>
            <a:off x="6477000" y="5404104"/>
            <a:ext cx="762000"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UNITED STATES &amp; CITES</a:t>
            </a:r>
            <a:endParaRPr lang="en-US" dirty="0"/>
          </a:p>
        </p:txBody>
      </p:sp>
      <p:sp>
        <p:nvSpPr>
          <p:cNvPr id="3" name="Content Placeholder 2"/>
          <p:cNvSpPr>
            <a:spLocks noGrp="1"/>
          </p:cNvSpPr>
          <p:nvPr>
            <p:ph idx="1"/>
          </p:nvPr>
        </p:nvSpPr>
        <p:spPr>
          <a:xfrm>
            <a:off x="685800" y="1828800"/>
            <a:ext cx="7772400" cy="4114800"/>
          </a:xfrm>
        </p:spPr>
        <p:txBody>
          <a:bodyPr>
            <a:normAutofit/>
          </a:bodyPr>
          <a:lstStyle/>
          <a:p>
            <a:pPr marL="0" indent="0">
              <a:buNone/>
            </a:pPr>
            <a:r>
              <a:rPr lang="en-US" dirty="0" smtClean="0"/>
              <a:t>The U.S. Fish and Wildlife Service has the jurisdiction for implementation of CITES.</a:t>
            </a:r>
          </a:p>
          <a:p>
            <a:pPr>
              <a:buFont typeface="Arial" panose="020B0604020202020204" pitchFamily="34" charset="0"/>
              <a:buChar char="•"/>
            </a:pPr>
            <a:r>
              <a:rPr lang="en-US" dirty="0"/>
              <a:t>Management </a:t>
            </a:r>
            <a:r>
              <a:rPr lang="en-US" dirty="0" smtClean="0"/>
              <a:t>Authority</a:t>
            </a:r>
          </a:p>
          <a:p>
            <a:pPr lvl="1">
              <a:buFont typeface="Arial" panose="020B0604020202020204" pitchFamily="34" charset="0"/>
              <a:buChar char="•"/>
            </a:pPr>
            <a:r>
              <a:rPr lang="en-US" dirty="0"/>
              <a:t>Branch of Permits</a:t>
            </a:r>
          </a:p>
          <a:p>
            <a:pPr lvl="1">
              <a:buFont typeface="Arial" panose="020B0604020202020204" pitchFamily="34" charset="0"/>
              <a:buChar char="•"/>
            </a:pPr>
            <a:r>
              <a:rPr lang="en-US" dirty="0"/>
              <a:t>Wildlife Trade and Conservation </a:t>
            </a:r>
            <a:r>
              <a:rPr lang="en-US" dirty="0" smtClean="0"/>
              <a:t>Branch</a:t>
            </a:r>
          </a:p>
          <a:p>
            <a:pPr>
              <a:buFont typeface="Arial" panose="020B0604020202020204" pitchFamily="34" charset="0"/>
              <a:buChar char="•"/>
            </a:pPr>
            <a:r>
              <a:rPr lang="en-US" dirty="0" smtClean="0"/>
              <a:t>Scientific Authority</a:t>
            </a:r>
          </a:p>
          <a:p>
            <a:pPr>
              <a:buFont typeface="Arial" panose="020B0604020202020204" pitchFamily="34" charset="0"/>
              <a:buChar char="•"/>
            </a:pPr>
            <a:r>
              <a:rPr lang="en-US" dirty="0" smtClean="0"/>
              <a:t>Law Enforcement</a:t>
            </a:r>
            <a:endParaRPr lang="en-US" dirty="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6871370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00912"/>
          </a:xfrm>
        </p:spPr>
        <p:txBody>
          <a:bodyPr>
            <a:normAutofit fontScale="90000"/>
          </a:bodyPr>
          <a:lstStyle/>
          <a:p>
            <a:r>
              <a:rPr lang="en-US" dirty="0" smtClean="0"/>
              <a:t>Contact Information for U.S. CITES Authorities: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smtClean="0"/>
              <a:t>Management Authority</a:t>
            </a:r>
          </a:p>
          <a:p>
            <a:pPr>
              <a:buFont typeface="Wingdings" panose="05000000000000000000" pitchFamily="2" charset="2"/>
              <a:buChar char="Ø"/>
            </a:pPr>
            <a:r>
              <a:rPr lang="en-US" dirty="0" smtClean="0"/>
              <a:t>Telephone: +1-703-358-2104</a:t>
            </a:r>
          </a:p>
          <a:p>
            <a:pPr>
              <a:buFont typeface="Wingdings" panose="05000000000000000000" pitchFamily="2" charset="2"/>
              <a:buChar char="Ø"/>
            </a:pPr>
            <a:r>
              <a:rPr lang="en-US" dirty="0" smtClean="0"/>
              <a:t>Fax: +1-703-358-2280</a:t>
            </a:r>
          </a:p>
          <a:p>
            <a:pPr>
              <a:buFont typeface="Wingdings" panose="05000000000000000000" pitchFamily="2" charset="2"/>
              <a:buChar char="Ø"/>
            </a:pPr>
            <a:r>
              <a:rPr lang="en-US" dirty="0" smtClean="0"/>
              <a:t>Email:  </a:t>
            </a:r>
            <a:r>
              <a:rPr lang="en-US" dirty="0" smtClean="0">
                <a:hlinkClick r:id="rId2"/>
              </a:rPr>
              <a:t>managementauthority@fws.gov</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Scientific Authority</a:t>
            </a:r>
          </a:p>
          <a:p>
            <a:pPr>
              <a:buFont typeface="Wingdings" panose="05000000000000000000" pitchFamily="2" charset="2"/>
              <a:buChar char="Ø"/>
            </a:pPr>
            <a:r>
              <a:rPr lang="en-US" dirty="0" smtClean="0"/>
              <a:t>Telephone:  +1703-358-1708</a:t>
            </a:r>
          </a:p>
          <a:p>
            <a:pPr>
              <a:buFont typeface="Wingdings" panose="05000000000000000000" pitchFamily="2" charset="2"/>
              <a:buChar char="Ø"/>
            </a:pPr>
            <a:r>
              <a:rPr lang="en-US" dirty="0" smtClean="0"/>
              <a:t>Fax:  +1-703-358-2276</a:t>
            </a:r>
          </a:p>
          <a:p>
            <a:pPr>
              <a:buFont typeface="Wingdings" panose="05000000000000000000" pitchFamily="2" charset="2"/>
              <a:buChar char="Ø"/>
            </a:pPr>
            <a:r>
              <a:rPr lang="en-US" dirty="0" smtClean="0"/>
              <a:t>Email:  </a:t>
            </a:r>
            <a:r>
              <a:rPr lang="en-US" dirty="0" smtClean="0">
                <a:hlinkClick r:id="rId3"/>
              </a:rPr>
              <a:t>scientificauthority@fws.gov</a:t>
            </a:r>
            <a:endParaRPr lang="en-US" dirty="0" smtClean="0"/>
          </a:p>
          <a:p>
            <a:pPr marL="0" indent="0">
              <a:buNone/>
            </a:pPr>
            <a:endParaRPr lang="en-US" dirty="0" smtClean="0"/>
          </a:p>
          <a:p>
            <a:pPr marL="0" indent="0">
              <a:buNone/>
            </a:pPr>
            <a:r>
              <a:rPr lang="en-US" dirty="0"/>
              <a:t>	</a:t>
            </a:r>
            <a:endParaRPr lang="en-US" dirty="0" smtClean="0"/>
          </a:p>
        </p:txBody>
      </p:sp>
    </p:spTree>
    <p:extLst>
      <p:ext uri="{BB962C8B-B14F-4D97-AF65-F5344CB8AC3E}">
        <p14:creationId xmlns:p14="http://schemas.microsoft.com/office/powerpoint/2010/main" val="128585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00912"/>
          </a:xfrm>
        </p:spPr>
        <p:txBody>
          <a:bodyPr>
            <a:normAutofit fontScale="90000"/>
          </a:bodyPr>
          <a:lstStyle/>
          <a:p>
            <a:r>
              <a:rPr lang="en-US" dirty="0" smtClean="0"/>
              <a:t>Contact Information for U.S. CITES Authorities: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Office of Law Enforcement</a:t>
            </a:r>
          </a:p>
          <a:p>
            <a:pPr>
              <a:buFont typeface="Wingdings" panose="05000000000000000000" pitchFamily="2" charset="2"/>
              <a:buChar char="Ø"/>
            </a:pPr>
            <a:r>
              <a:rPr lang="en-US" dirty="0" smtClean="0"/>
              <a:t>Telephone: +1-703-358-1949</a:t>
            </a:r>
          </a:p>
          <a:p>
            <a:pPr>
              <a:buFont typeface="Wingdings" panose="05000000000000000000" pitchFamily="2" charset="2"/>
              <a:buChar char="Ø"/>
            </a:pPr>
            <a:r>
              <a:rPr lang="en-US" dirty="0" smtClean="0"/>
              <a:t>Fax: +1-703-358-1947</a:t>
            </a:r>
          </a:p>
          <a:p>
            <a:pPr>
              <a:buFont typeface="Wingdings" panose="05000000000000000000" pitchFamily="2" charset="2"/>
              <a:buChar char="Ø"/>
            </a:pPr>
            <a:r>
              <a:rPr lang="en-US" dirty="0" smtClean="0"/>
              <a:t>Email:  </a:t>
            </a:r>
            <a:r>
              <a:rPr lang="en-US" dirty="0" smtClean="0">
                <a:hlinkClick r:id="rId2"/>
              </a:rPr>
              <a:t>lawenforcement@fws.gov</a:t>
            </a:r>
            <a:endParaRPr lang="en-US" dirty="0" smtClean="0"/>
          </a:p>
          <a:p>
            <a:pPr>
              <a:buFont typeface="Wingdings" panose="05000000000000000000" pitchFamily="2" charset="2"/>
              <a:buChar char="Ø"/>
            </a:pPr>
            <a:endParaRPr lang="en-US" dirty="0"/>
          </a:p>
          <a:p>
            <a:pPr marL="0" indent="0">
              <a:buNone/>
            </a:pPr>
            <a:endParaRPr lang="en-US" dirty="0" smtClean="0"/>
          </a:p>
          <a:p>
            <a:pPr marL="0" indent="0">
              <a:buNone/>
            </a:pPr>
            <a:r>
              <a:rPr lang="en-US" dirty="0"/>
              <a:t>	</a:t>
            </a:r>
            <a:endParaRPr lang="en-US" dirty="0" smtClean="0"/>
          </a:p>
        </p:txBody>
      </p:sp>
    </p:spTree>
    <p:extLst>
      <p:ext uri="{BB962C8B-B14F-4D97-AF65-F5344CB8AC3E}">
        <p14:creationId xmlns:p14="http://schemas.microsoft.com/office/powerpoint/2010/main" val="350247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pPr algn="ctr"/>
            <a:r>
              <a:rPr lang="en-US" dirty="0" smtClean="0"/>
              <a:t>Presentation Overview</a:t>
            </a:r>
            <a:endParaRPr lang="en-US" dirty="0"/>
          </a:p>
        </p:txBody>
      </p:sp>
      <p:sp>
        <p:nvSpPr>
          <p:cNvPr id="3" name="Content Placeholder 2"/>
          <p:cNvSpPr>
            <a:spLocks noGrp="1"/>
          </p:cNvSpPr>
          <p:nvPr>
            <p:ph idx="1"/>
          </p:nvPr>
        </p:nvSpPr>
        <p:spPr>
          <a:xfrm>
            <a:off x="609600" y="1447800"/>
            <a:ext cx="7772400" cy="4114800"/>
          </a:xfrm>
        </p:spPr>
        <p:txBody>
          <a:bodyPr/>
          <a:lstStyle/>
          <a:p>
            <a:r>
              <a:rPr lang="en-US" dirty="0" smtClean="0"/>
              <a:t>Background information</a:t>
            </a:r>
          </a:p>
          <a:p>
            <a:pPr lvl="1"/>
            <a:r>
              <a:rPr lang="en-US" dirty="0" smtClean="0"/>
              <a:t>U.S. Federal Shark Management</a:t>
            </a:r>
            <a:endParaRPr lang="en-US" dirty="0"/>
          </a:p>
          <a:p>
            <a:pPr lvl="1"/>
            <a:r>
              <a:rPr lang="en-US" dirty="0" smtClean="0"/>
              <a:t>CITES Permits</a:t>
            </a:r>
            <a:endParaRPr lang="en-US" dirty="0"/>
          </a:p>
          <a:p>
            <a:r>
              <a:rPr lang="en-US" dirty="0" smtClean="0"/>
              <a:t>Wildlife Inspection Process</a:t>
            </a:r>
          </a:p>
          <a:p>
            <a:pPr lvl="1"/>
            <a:r>
              <a:rPr lang="en-US" dirty="0" smtClean="0"/>
              <a:t>Import/Export License</a:t>
            </a:r>
          </a:p>
          <a:p>
            <a:pPr lvl="1"/>
            <a:r>
              <a:rPr lang="en-US" dirty="0" smtClean="0"/>
              <a:t>Designated Ports</a:t>
            </a:r>
            <a:endParaRPr lang="en-US" dirty="0"/>
          </a:p>
          <a:p>
            <a:pPr lvl="1"/>
            <a:r>
              <a:rPr lang="en-US" dirty="0" smtClean="0"/>
              <a:t>Non-Designated Ports</a:t>
            </a:r>
          </a:p>
          <a:p>
            <a:pPr lvl="1"/>
            <a:r>
              <a:rPr lang="en-US" dirty="0" smtClean="0"/>
              <a:t>Prior Notification Requirements for Wildlife Products</a:t>
            </a:r>
          </a:p>
        </p:txBody>
      </p:sp>
    </p:spTree>
    <p:extLst>
      <p:ext uri="{BB962C8B-B14F-4D97-AF65-F5344CB8AC3E}">
        <p14:creationId xmlns:p14="http://schemas.microsoft.com/office/powerpoint/2010/main" val="29835747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pPr algn="ctr"/>
            <a:r>
              <a:rPr lang="en-US" sz="5400" dirty="0"/>
              <a:t>U.S. Federal Management for Sharks (NOAA Fisheries)</a:t>
            </a:r>
            <a:endParaRPr lang="en-US" dirty="0"/>
          </a:p>
        </p:txBody>
      </p:sp>
      <p:sp>
        <p:nvSpPr>
          <p:cNvPr id="3" name="Content Placeholder 2"/>
          <p:cNvSpPr>
            <a:spLocks noGrp="1"/>
          </p:cNvSpPr>
          <p:nvPr>
            <p:ph idx="1"/>
          </p:nvPr>
        </p:nvSpPr>
        <p:spPr>
          <a:xfrm>
            <a:off x="304800" y="1752600"/>
            <a:ext cx="8610600" cy="4267200"/>
          </a:xfrm>
        </p:spPr>
        <p:txBody>
          <a:bodyPr>
            <a:normAutofit fontScale="92500" lnSpcReduction="20000"/>
          </a:bodyPr>
          <a:lstStyle/>
          <a:p>
            <a:r>
              <a:rPr lang="en-US" sz="2800" dirty="0"/>
              <a:t>Fishery management plans and regulations</a:t>
            </a:r>
          </a:p>
          <a:p>
            <a:pPr lvl="1"/>
            <a:r>
              <a:rPr lang="en-US" sz="2800" dirty="0"/>
              <a:t>Permits required for U.S. </a:t>
            </a:r>
            <a:r>
              <a:rPr lang="en-US" sz="2800" dirty="0" smtClean="0"/>
              <a:t>fishermen and dealers</a:t>
            </a:r>
            <a:endParaRPr lang="en-US" sz="2800" dirty="0"/>
          </a:p>
          <a:p>
            <a:pPr lvl="1"/>
            <a:r>
              <a:rPr lang="en-US" sz="2800" dirty="0"/>
              <a:t>Reporting requirements</a:t>
            </a:r>
          </a:p>
          <a:p>
            <a:pPr lvl="1"/>
            <a:r>
              <a:rPr lang="en-US" sz="2800" dirty="0"/>
              <a:t>Commercial quotas, recreational retention </a:t>
            </a:r>
            <a:r>
              <a:rPr lang="en-US" sz="2800" dirty="0" smtClean="0"/>
              <a:t>limits</a:t>
            </a:r>
            <a:endParaRPr lang="en-US" sz="2800" dirty="0"/>
          </a:p>
          <a:p>
            <a:pPr lvl="1"/>
            <a:r>
              <a:rPr lang="en-US" sz="2800" dirty="0"/>
              <a:t>Prohibited species</a:t>
            </a:r>
          </a:p>
          <a:p>
            <a:pPr lvl="1"/>
            <a:r>
              <a:rPr lang="en-US" sz="2800" dirty="0"/>
              <a:t>Requirement to land sharks with fins naturally attached</a:t>
            </a:r>
          </a:p>
          <a:p>
            <a:pPr lvl="1"/>
            <a:r>
              <a:rPr lang="en-US" sz="2800" dirty="0"/>
              <a:t>Importers, exporters, re-exporters of shark fins must have permit </a:t>
            </a:r>
          </a:p>
          <a:p>
            <a:r>
              <a:rPr lang="en-US" sz="2800" dirty="0"/>
              <a:t>Monitoring of imports to ensure compliance</a:t>
            </a:r>
          </a:p>
          <a:p>
            <a:r>
              <a:rPr lang="en-US" sz="2800" dirty="0" smtClean="0"/>
              <a:t>Certain shark </a:t>
            </a:r>
            <a:r>
              <a:rPr lang="en-US" sz="2800" dirty="0"/>
              <a:t>dealers </a:t>
            </a:r>
            <a:r>
              <a:rPr lang="en-US" sz="2800" dirty="0" smtClean="0"/>
              <a:t>must </a:t>
            </a:r>
            <a:r>
              <a:rPr lang="en-US" sz="2800" dirty="0"/>
              <a:t>attend shark identification workshops</a:t>
            </a:r>
          </a:p>
          <a:p>
            <a:endParaRPr lang="en-US" dirty="0"/>
          </a:p>
        </p:txBody>
      </p:sp>
    </p:spTree>
    <p:extLst>
      <p:ext uri="{BB962C8B-B14F-4D97-AF65-F5344CB8AC3E}">
        <p14:creationId xmlns:p14="http://schemas.microsoft.com/office/powerpoint/2010/main" val="31610323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0"/>
            <a:ext cx="7772400" cy="1143000"/>
          </a:xfrm>
        </p:spPr>
        <p:txBody>
          <a:bodyPr/>
          <a:lstStyle/>
          <a:p>
            <a:pPr algn="ctr"/>
            <a:r>
              <a:rPr lang="en-US" dirty="0" smtClean="0"/>
              <a:t>CITES Permit Process for Sharks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 y="838200"/>
            <a:ext cx="9144000" cy="1953273"/>
          </a:xfrm>
          <a:prstGeom prst="rect">
            <a:avLst/>
          </a:prstGeom>
        </p:spPr>
      </p:pic>
    </p:spTree>
    <p:extLst>
      <p:ext uri="{BB962C8B-B14F-4D97-AF65-F5344CB8AC3E}">
        <p14:creationId xmlns:p14="http://schemas.microsoft.com/office/powerpoint/2010/main" val="5695307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lnSpc>
                <a:spcPct val="80000"/>
              </a:lnSpc>
            </a:pPr>
            <a:r>
              <a:rPr lang="en-US" altLang="en-US" dirty="0" smtClean="0"/>
              <a:t>Two part process in order to issue a CITES permit. </a:t>
            </a:r>
          </a:p>
        </p:txBody>
      </p:sp>
      <p:sp>
        <p:nvSpPr>
          <p:cNvPr id="3" name="Content Placeholder 2"/>
          <p:cNvSpPr>
            <a:spLocks noGrp="1"/>
          </p:cNvSpPr>
          <p:nvPr>
            <p:ph idx="1"/>
          </p:nvPr>
        </p:nvSpPr>
        <p:spPr/>
        <p:txBody>
          <a:bodyPr/>
          <a:lstStyle/>
          <a:p>
            <a:pPr marL="457200" lvl="1" indent="0" eaLnBrk="1" hangingPunct="1">
              <a:lnSpc>
                <a:spcPct val="90000"/>
              </a:lnSpc>
              <a:buFontTx/>
              <a:buNone/>
              <a:defRPr/>
            </a:pPr>
            <a:r>
              <a:rPr lang="en-US" sz="3200" dirty="0" smtClean="0"/>
              <a:t>Division of Management Authority (DMA)</a:t>
            </a:r>
          </a:p>
          <a:p>
            <a:pPr lvl="1" eaLnBrk="1" hangingPunct="1">
              <a:lnSpc>
                <a:spcPct val="90000"/>
              </a:lnSpc>
              <a:buFont typeface="Arial" pitchFamily="34" charset="0"/>
              <a:buChar char="•"/>
              <a:defRPr/>
            </a:pPr>
            <a:r>
              <a:rPr lang="en-US" sz="3200" dirty="0" smtClean="0"/>
              <a:t>Legal Acquisition Finding</a:t>
            </a:r>
          </a:p>
          <a:p>
            <a:pPr lvl="2" eaLnBrk="1" hangingPunct="1">
              <a:lnSpc>
                <a:spcPct val="90000"/>
              </a:lnSpc>
              <a:buFont typeface="Wingdings" pitchFamily="2" charset="2"/>
              <a:buChar char="Ø"/>
              <a:defRPr/>
            </a:pPr>
            <a:r>
              <a:rPr lang="en-US" dirty="0" smtClean="0"/>
              <a:t>wildlife was legally acquired (50 CFR </a:t>
            </a:r>
            <a:r>
              <a:rPr lang="en-US" dirty="0" smtClean="0">
                <a:cs typeface="Times New Roman" pitchFamily="18" charset="0"/>
              </a:rPr>
              <a:t>§ 23.60)</a:t>
            </a:r>
            <a:endParaRPr lang="en-US" dirty="0" smtClean="0"/>
          </a:p>
          <a:p>
            <a:pPr lvl="1" eaLnBrk="1" hangingPunct="1">
              <a:lnSpc>
                <a:spcPct val="90000"/>
              </a:lnSpc>
              <a:defRPr/>
            </a:pPr>
            <a:endParaRPr lang="en-US" sz="2000" dirty="0" smtClean="0"/>
          </a:p>
          <a:p>
            <a:pPr marL="457200" lvl="1" indent="0" eaLnBrk="1" hangingPunct="1">
              <a:lnSpc>
                <a:spcPct val="90000"/>
              </a:lnSpc>
              <a:buFontTx/>
              <a:buNone/>
              <a:defRPr/>
            </a:pPr>
            <a:r>
              <a:rPr lang="en-US" sz="3200" dirty="0" smtClean="0"/>
              <a:t>Division of Scientific Authority (DSA)</a:t>
            </a:r>
          </a:p>
          <a:p>
            <a:pPr lvl="1" eaLnBrk="1" hangingPunct="1">
              <a:lnSpc>
                <a:spcPct val="90000"/>
              </a:lnSpc>
              <a:buFont typeface="Arial" pitchFamily="34" charset="0"/>
              <a:buChar char="•"/>
              <a:defRPr/>
            </a:pPr>
            <a:r>
              <a:rPr lang="en-US" sz="3200" dirty="0" smtClean="0"/>
              <a:t>Non-Detriment Finding</a:t>
            </a:r>
          </a:p>
          <a:p>
            <a:pPr lvl="2" eaLnBrk="1" hangingPunct="1">
              <a:lnSpc>
                <a:spcPct val="90000"/>
              </a:lnSpc>
              <a:buFont typeface="Wingdings" pitchFamily="2" charset="2"/>
              <a:buChar char="Ø"/>
              <a:defRPr/>
            </a:pPr>
            <a:r>
              <a:rPr lang="en-US" dirty="0" smtClean="0"/>
              <a:t>The proposed activity would not be detrimental to the survival of the species (50 CFR </a:t>
            </a:r>
            <a:r>
              <a:rPr lang="en-US" dirty="0" smtClean="0">
                <a:cs typeface="Times New Roman" pitchFamily="18" charset="0"/>
              </a:rPr>
              <a:t>§ 23.61)</a:t>
            </a:r>
            <a:endParaRPr lang="en-US" dirty="0" smtClean="0"/>
          </a:p>
          <a:p>
            <a:pPr eaLnBrk="1" hangingPunct="1">
              <a:defRPr/>
            </a:pPr>
            <a:endParaRPr lang="en-US" sz="2400" dirty="0" smtClean="0"/>
          </a:p>
        </p:txBody>
      </p:sp>
    </p:spTree>
    <p:extLst>
      <p:ext uri="{BB962C8B-B14F-4D97-AF65-F5344CB8AC3E}">
        <p14:creationId xmlns:p14="http://schemas.microsoft.com/office/powerpoint/2010/main" val="33404492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algn="ctr" eaLnBrk="1" fontAlgn="base" hangingPunct="1">
              <a:spcBef>
                <a:spcPct val="0"/>
              </a:spcBef>
              <a:spcAft>
                <a:spcPct val="0"/>
              </a:spcAft>
            </a:pPr>
            <a:r>
              <a:rPr lang="en-US" altLang="en-US" sz="4400" smtClean="0">
                <a:solidFill>
                  <a:srgbClr val="000000"/>
                </a:solidFill>
              </a:rPr>
              <a:t>Legal Acquisition</a:t>
            </a:r>
          </a:p>
        </p:txBody>
      </p:sp>
      <p:sp>
        <p:nvSpPr>
          <p:cNvPr id="6147" name="Rectangle 11"/>
          <p:cNvSpPr>
            <a:spLocks noChangeArrowheads="1"/>
          </p:cNvSpPr>
          <p:nvPr/>
        </p:nvSpPr>
        <p:spPr bwMode="auto">
          <a:xfrm>
            <a:off x="6477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har char="•"/>
              <a:defRPr sz="2400">
                <a:solidFill>
                  <a:schemeClr val="tx1"/>
                </a:solidFill>
                <a:latin typeface="Times New Roman" pitchFamily="18" charset="0"/>
              </a:defRPr>
            </a:lvl6pPr>
            <a:lvl7pPr marL="2971800" indent="-228600" eaLnBrk="0" fontAlgn="base" hangingPunct="0">
              <a:spcBef>
                <a:spcPct val="20000"/>
              </a:spcBef>
              <a:spcAft>
                <a:spcPct val="0"/>
              </a:spcAft>
              <a:buChar char="•"/>
              <a:defRPr sz="2400">
                <a:solidFill>
                  <a:schemeClr val="tx1"/>
                </a:solidFill>
                <a:latin typeface="Times New Roman" pitchFamily="18" charset="0"/>
              </a:defRPr>
            </a:lvl7pPr>
            <a:lvl8pPr marL="3429000" indent="-228600" eaLnBrk="0" fontAlgn="base" hangingPunct="0">
              <a:spcBef>
                <a:spcPct val="20000"/>
              </a:spcBef>
              <a:spcAft>
                <a:spcPct val="0"/>
              </a:spcAft>
              <a:buChar char="•"/>
              <a:defRPr sz="2400">
                <a:solidFill>
                  <a:schemeClr val="tx1"/>
                </a:solidFill>
                <a:latin typeface="Times New Roman" pitchFamily="18" charset="0"/>
              </a:defRPr>
            </a:lvl8pPr>
            <a:lvl9pPr marL="3886200" indent="-228600" eaLnBrk="0" fontAlgn="base" hangingPunct="0">
              <a:spcBef>
                <a:spcPct val="20000"/>
              </a:spcBef>
              <a:spcAft>
                <a:spcPct val="0"/>
              </a:spcAft>
              <a:buChar char="•"/>
              <a:defRPr sz="2400">
                <a:solidFill>
                  <a:schemeClr val="tx1"/>
                </a:solidFill>
                <a:latin typeface="Times New Roman" pitchFamily="18" charset="0"/>
              </a:defRPr>
            </a:lvl9pPr>
          </a:lstStyle>
          <a:p>
            <a:pPr eaLnBrk="1" fontAlgn="base" hangingPunct="1">
              <a:lnSpc>
                <a:spcPct val="80000"/>
              </a:lnSpc>
              <a:spcBef>
                <a:spcPct val="20000"/>
              </a:spcBef>
              <a:spcAft>
                <a:spcPct val="0"/>
              </a:spcAft>
              <a:buFontTx/>
              <a:buChar char="•"/>
            </a:pPr>
            <a:r>
              <a:rPr lang="en-US" altLang="en-US" dirty="0" smtClean="0">
                <a:solidFill>
                  <a:srgbClr val="000000"/>
                </a:solidFill>
              </a:rPr>
              <a:t>Documentation demonstrating an unbroken chain of custody, or sequential ownership, from the fisher, through all intermediaries, to the exporter.</a:t>
            </a:r>
          </a:p>
          <a:p>
            <a:pPr eaLnBrk="1" fontAlgn="base" hangingPunct="1">
              <a:lnSpc>
                <a:spcPct val="80000"/>
              </a:lnSpc>
              <a:spcBef>
                <a:spcPct val="20000"/>
              </a:spcBef>
              <a:spcAft>
                <a:spcPct val="0"/>
              </a:spcAft>
            </a:pPr>
            <a:endParaRPr lang="en-US" altLang="en-US" dirty="0" smtClean="0">
              <a:solidFill>
                <a:srgbClr val="000000"/>
              </a:solidFill>
            </a:endParaRPr>
          </a:p>
          <a:p>
            <a:pPr eaLnBrk="1" fontAlgn="base" hangingPunct="1">
              <a:lnSpc>
                <a:spcPct val="80000"/>
              </a:lnSpc>
              <a:spcBef>
                <a:spcPct val="20000"/>
              </a:spcBef>
              <a:spcAft>
                <a:spcPct val="0"/>
              </a:spcAft>
            </a:pPr>
            <a:r>
              <a:rPr lang="en-US" altLang="en-US" dirty="0" smtClean="0">
                <a:solidFill>
                  <a:srgbClr val="000000"/>
                </a:solidFill>
              </a:rPr>
              <a:t>	Fisher → Company A → Company B → the U.S. exporter</a:t>
            </a:r>
          </a:p>
          <a:p>
            <a:pPr eaLnBrk="1" fontAlgn="base" hangingPunct="1">
              <a:lnSpc>
                <a:spcPct val="80000"/>
              </a:lnSpc>
              <a:spcBef>
                <a:spcPct val="20000"/>
              </a:spcBef>
              <a:spcAft>
                <a:spcPct val="0"/>
              </a:spcAft>
            </a:pPr>
            <a:endParaRPr lang="en-US" altLang="en-US" dirty="0" smtClean="0">
              <a:solidFill>
                <a:srgbClr val="000000"/>
              </a:solidFill>
            </a:endParaRPr>
          </a:p>
          <a:p>
            <a:pPr eaLnBrk="1" fontAlgn="base" hangingPunct="1">
              <a:lnSpc>
                <a:spcPct val="80000"/>
              </a:lnSpc>
              <a:spcBef>
                <a:spcPct val="20000"/>
              </a:spcBef>
              <a:spcAft>
                <a:spcPct val="0"/>
              </a:spcAft>
              <a:buFontTx/>
              <a:buChar char="•"/>
            </a:pPr>
            <a:r>
              <a:rPr lang="en-US" altLang="en-US" dirty="0" smtClean="0">
                <a:solidFill>
                  <a:srgbClr val="000000"/>
                </a:solidFill>
              </a:rPr>
              <a:t>This might be accomplished by providing copies of :</a:t>
            </a:r>
          </a:p>
          <a:p>
            <a:pPr lvl="1" eaLnBrk="1" fontAlgn="base" hangingPunct="1">
              <a:lnSpc>
                <a:spcPct val="80000"/>
              </a:lnSpc>
              <a:spcBef>
                <a:spcPct val="20000"/>
              </a:spcBef>
              <a:spcAft>
                <a:spcPct val="0"/>
              </a:spcAft>
              <a:buFontTx/>
              <a:buChar char="–"/>
            </a:pPr>
            <a:r>
              <a:rPr lang="en-US" altLang="en-US" dirty="0" smtClean="0">
                <a:solidFill>
                  <a:srgbClr val="000000"/>
                </a:solidFill>
              </a:rPr>
              <a:t>Valid state fishing licenses</a:t>
            </a:r>
          </a:p>
          <a:p>
            <a:pPr lvl="1" eaLnBrk="1" fontAlgn="base" hangingPunct="1">
              <a:lnSpc>
                <a:spcPct val="80000"/>
              </a:lnSpc>
              <a:spcBef>
                <a:spcPct val="20000"/>
              </a:spcBef>
              <a:spcAft>
                <a:spcPct val="0"/>
              </a:spcAft>
              <a:buFontTx/>
              <a:buChar char="–"/>
            </a:pPr>
            <a:r>
              <a:rPr lang="en-US" altLang="en-US" dirty="0" smtClean="0">
                <a:solidFill>
                  <a:srgbClr val="000000"/>
                </a:solidFill>
              </a:rPr>
              <a:t>Required permits</a:t>
            </a:r>
          </a:p>
          <a:p>
            <a:pPr lvl="1" eaLnBrk="1" fontAlgn="base" hangingPunct="1">
              <a:lnSpc>
                <a:spcPct val="80000"/>
              </a:lnSpc>
              <a:spcBef>
                <a:spcPct val="20000"/>
              </a:spcBef>
              <a:spcAft>
                <a:spcPct val="0"/>
              </a:spcAft>
              <a:buFontTx/>
              <a:buChar char="–"/>
            </a:pPr>
            <a:r>
              <a:rPr lang="en-US" altLang="en-US" dirty="0" smtClean="0">
                <a:solidFill>
                  <a:srgbClr val="000000"/>
                </a:solidFill>
              </a:rPr>
              <a:t>Catch records</a:t>
            </a:r>
          </a:p>
          <a:p>
            <a:pPr lvl="1" eaLnBrk="1" fontAlgn="base" hangingPunct="1">
              <a:lnSpc>
                <a:spcPct val="80000"/>
              </a:lnSpc>
              <a:spcBef>
                <a:spcPct val="20000"/>
              </a:spcBef>
              <a:spcAft>
                <a:spcPct val="0"/>
              </a:spcAft>
              <a:buFontTx/>
              <a:buChar char="–"/>
            </a:pPr>
            <a:endParaRPr lang="en-US" altLang="en-US" sz="1800" dirty="0" smtClean="0">
              <a:solidFill>
                <a:srgbClr val="000000"/>
              </a:solidFill>
            </a:endParaRPr>
          </a:p>
        </p:txBody>
      </p:sp>
    </p:spTree>
    <p:extLst>
      <p:ext uri="{BB962C8B-B14F-4D97-AF65-F5344CB8AC3E}">
        <p14:creationId xmlns:p14="http://schemas.microsoft.com/office/powerpoint/2010/main" val="4125770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07739451"/>
              </p:ext>
            </p:extLst>
          </p:nvPr>
        </p:nvGraphicFramePr>
        <p:xfrm>
          <a:off x="1524000" y="120134"/>
          <a:ext cx="6553200" cy="6553200"/>
        </p:xfrm>
        <a:graphic>
          <a:graphicData uri="http://schemas.openxmlformats.org/presentationml/2006/ole">
            <mc:AlternateContent xmlns:mc="http://schemas.openxmlformats.org/markup-compatibility/2006">
              <mc:Choice xmlns:v="urn:schemas-microsoft-com:vml" Requires="v">
                <p:oleObj spid="_x0000_s3134" name="Acrobat Document" r:id="rId4" imgW="10477485" imgH="10477472" progId="AcroExch.Document.7">
                  <p:embed/>
                </p:oleObj>
              </mc:Choice>
              <mc:Fallback>
                <p:oleObj name="Acrobat Document" r:id="rId4" imgW="10477485" imgH="10477472"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0134"/>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61078" y="380999"/>
            <a:ext cx="1948721" cy="1077218"/>
          </a:xfrm>
          <a:prstGeom prst="rect">
            <a:avLst/>
          </a:prstGeom>
          <a:noFill/>
        </p:spPr>
        <p:txBody>
          <a:bodyPr wrap="square" rtlCol="0">
            <a:spAutoFit/>
          </a:bodyPr>
          <a:lstStyle/>
          <a:p>
            <a:r>
              <a:rPr lang="en-US" sz="3200" b="1" dirty="0" smtClean="0"/>
              <a:t>Flowchart for Fishers</a:t>
            </a:r>
            <a:endParaRPr lang="en-US" sz="3200" b="1" dirty="0"/>
          </a:p>
        </p:txBody>
      </p:sp>
      <p:sp>
        <p:nvSpPr>
          <p:cNvPr id="4" name="TextBox 3"/>
          <p:cNvSpPr txBox="1"/>
          <p:nvPr/>
        </p:nvSpPr>
        <p:spPr>
          <a:xfrm>
            <a:off x="581025" y="6472881"/>
            <a:ext cx="8562975" cy="369332"/>
          </a:xfrm>
          <a:prstGeom prst="rect">
            <a:avLst/>
          </a:prstGeom>
          <a:noFill/>
        </p:spPr>
        <p:txBody>
          <a:bodyPr wrap="square" rtlCol="0">
            <a:spAutoFit/>
          </a:bodyPr>
          <a:lstStyle/>
          <a:p>
            <a:r>
              <a:rPr lang="en-US" b="1" dirty="0" smtClean="0"/>
              <a:t>http</a:t>
            </a:r>
            <a:r>
              <a:rPr lang="en-US" b="1" dirty="0"/>
              <a:t>://www.fws.gov/international/permits/by-species/sharks-and-rays.html</a:t>
            </a:r>
          </a:p>
        </p:txBody>
      </p:sp>
    </p:spTree>
    <p:extLst>
      <p:ext uri="{BB962C8B-B14F-4D97-AF65-F5344CB8AC3E}">
        <p14:creationId xmlns:p14="http://schemas.microsoft.com/office/powerpoint/2010/main" val="91668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86360872"/>
              </p:ext>
            </p:extLst>
          </p:nvPr>
        </p:nvGraphicFramePr>
        <p:xfrm>
          <a:off x="1371600" y="263525"/>
          <a:ext cx="7254875" cy="6594475"/>
        </p:xfrm>
        <a:graphic>
          <a:graphicData uri="http://schemas.openxmlformats.org/presentationml/2006/ole">
            <mc:AlternateContent xmlns:mc="http://schemas.openxmlformats.org/markup-compatibility/2006">
              <mc:Choice xmlns:v="urn:schemas-microsoft-com:vml" Requires="v">
                <p:oleObj spid="_x0000_s4157" name="Acrobat Document" r:id="rId4" imgW="10477485" imgH="9524876" progId="AcroExch.Document.7">
                  <p:embed/>
                </p:oleObj>
              </mc:Choice>
              <mc:Fallback>
                <p:oleObj name="Acrobat Document" r:id="rId4" imgW="10477485" imgH="9524876"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63525"/>
                        <a:ext cx="725487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66800" y="6279942"/>
            <a:ext cx="7620000" cy="369332"/>
          </a:xfrm>
          <a:prstGeom prst="rect">
            <a:avLst/>
          </a:prstGeom>
          <a:noFill/>
        </p:spPr>
        <p:txBody>
          <a:bodyPr wrap="square" rtlCol="0">
            <a:spAutoFit/>
          </a:bodyPr>
          <a:lstStyle/>
          <a:p>
            <a:r>
              <a:rPr lang="en-US" b="1" dirty="0"/>
              <a:t>http://</a:t>
            </a:r>
            <a:r>
              <a:rPr lang="en-US" b="1" dirty="0" smtClean="0"/>
              <a:t>www.fws.gov/international/permits/by-species/sharks-and-rays.html</a:t>
            </a:r>
            <a:endParaRPr lang="en-US" b="1" dirty="0"/>
          </a:p>
        </p:txBody>
      </p:sp>
      <p:sp>
        <p:nvSpPr>
          <p:cNvPr id="5" name="TextBox 4"/>
          <p:cNvSpPr txBox="1"/>
          <p:nvPr/>
        </p:nvSpPr>
        <p:spPr>
          <a:xfrm>
            <a:off x="533400" y="424509"/>
            <a:ext cx="30480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Flowchart for </a:t>
            </a:r>
            <a:r>
              <a:rPr lang="en-US" sz="3200" b="1" dirty="0" smtClean="0">
                <a:effectLst>
                  <a:outerShdw blurRad="38100" dist="38100" dir="2700000" algn="tl">
                    <a:srgbClr val="000000">
                      <a:alpha val="43137"/>
                    </a:srgbClr>
                  </a:outerShdw>
                </a:effectLst>
              </a:rPr>
              <a:t>Exporters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979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TES master">
  <a:themeElements>
    <a:clrScheme name="CITE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TE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ITES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TE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TES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TES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TE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TE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TE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TES master">
  <a:themeElements>
    <a:clrScheme name="CITE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TES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ITES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TES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TES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TES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TES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TES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TES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953</TotalTime>
  <Words>1402</Words>
  <Application>Microsoft Office PowerPoint</Application>
  <PresentationFormat>On-screen Show (4:3)</PresentationFormat>
  <Paragraphs>162</Paragraphs>
  <Slides>21</Slides>
  <Notes>11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CITES master</vt:lpstr>
      <vt:lpstr>1_CITES master</vt:lpstr>
      <vt:lpstr>Flow</vt:lpstr>
      <vt:lpstr>Office Theme</vt:lpstr>
      <vt:lpstr>Acrobat Document</vt:lpstr>
      <vt:lpstr>U.S. Fish &amp; Wildlife Service</vt:lpstr>
      <vt:lpstr>UNITED STATES &amp; CITES</vt:lpstr>
      <vt:lpstr>Presentation Overview</vt:lpstr>
      <vt:lpstr>U.S. Federal Management for Sharks (NOAA Fisheries)</vt:lpstr>
      <vt:lpstr>CITES Permit Process for Sharks</vt:lpstr>
      <vt:lpstr>Two part process in order to issue a CITES permit. </vt:lpstr>
      <vt:lpstr>PowerPoint Presentation</vt:lpstr>
      <vt:lpstr>PowerPoint Presentation</vt:lpstr>
      <vt:lpstr>PowerPoint Presentation</vt:lpstr>
      <vt:lpstr>PowerPoint Presentation</vt:lpstr>
      <vt:lpstr>US FISH AND WILDLIFE SERVICE OFFICE OF LAW ENFORCEMENT WILDLIFE INSPECTION OVERVIEW</vt:lpstr>
      <vt:lpstr>Import/Export License</vt:lpstr>
      <vt:lpstr>Designated Ports</vt:lpstr>
      <vt:lpstr>Non-designated Ports</vt:lpstr>
      <vt:lpstr>Non-designated Ports</vt:lpstr>
      <vt:lpstr>Designated Port Exception Permit (DPEP)</vt:lpstr>
      <vt:lpstr>Prior Notification Process</vt:lpstr>
      <vt:lpstr>PowerPoint Presentation</vt:lpstr>
      <vt:lpstr>PowerPoint Presentation</vt:lpstr>
      <vt:lpstr>Contact Information for U.S. CITES Authorities:</vt:lpstr>
      <vt:lpstr>Contact Information for U.S. CITES Authorities: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Import/Export License</dc:title>
  <dc:creator>Woulard, Tamesha</dc:creator>
  <cp:lastModifiedBy>Woulard, Tamesha</cp:lastModifiedBy>
  <cp:revision>105</cp:revision>
  <dcterms:created xsi:type="dcterms:W3CDTF">2014-03-26T16:08:26Z</dcterms:created>
  <dcterms:modified xsi:type="dcterms:W3CDTF">2014-11-25T02:01:11Z</dcterms:modified>
</cp:coreProperties>
</file>